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78" r:id="rId4"/>
    <p:sldId id="292" r:id="rId5"/>
    <p:sldId id="291" r:id="rId6"/>
    <p:sldId id="293" r:id="rId7"/>
    <p:sldId id="281" r:id="rId8"/>
    <p:sldId id="279" r:id="rId9"/>
    <p:sldId id="298" r:id="rId10"/>
    <p:sldId id="300" r:id="rId11"/>
    <p:sldId id="303" r:id="rId12"/>
    <p:sldId id="304" r:id="rId14"/>
    <p:sldId id="306" r:id="rId15"/>
    <p:sldId id="307" r:id="rId16"/>
    <p:sldId id="30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8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-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A"/>
    <a:srgbClr val="044B9C"/>
    <a:srgbClr val="FF6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3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42" y="108"/>
      </p:cViewPr>
      <p:guideLst>
        <p:guide orient="horz" pos="586"/>
        <p:guide pos="3840"/>
        <p:guide orient="horz" pos="-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6;&#1072;&#1073;&#1086;&#1090;&#1099;\&#1083;&#1077;&#1082;&#1094;&#1080;&#1080;\&#1050;&#1080;&#1088;&#1086;&#1074;\&#1089;&#1087;&#1080;&#1089;&#1086;&#1082;%20&#1101;&#1082;&#1089;&#1090;&#1088;&#1077;&#1084;&#1080;&#1089;&#1090;&#1086;&#1074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ru-RU" sz="19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sz="1920"/>
              <a:t>Количество лиц в списке террористов</a:t>
            </a:r>
            <a:endParaRPr sz="1920"/>
          </a:p>
        </c:rich>
      </c:tx>
      <c:layout>
        <c:manualLayout>
          <c:xMode val="edge"/>
          <c:yMode val="edge"/>
          <c:x val="0.308496053051174"/>
          <c:y val="0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Количество лиц в списке террористов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Лист3!$A$2:$A$21</c:f>
              <c:strCache>
                <c:ptCount val="20"/>
                <c:pt idx="0">
                  <c:v>Дагестан</c:v>
                </c:pt>
                <c:pt idx="1">
                  <c:v>Чечня</c:v>
                </c:pt>
                <c:pt idx="2">
                  <c:v>Узбекистан</c:v>
                </c:pt>
                <c:pt idx="3">
                  <c:v>Ставропольский край</c:v>
                </c:pt>
                <c:pt idx="4">
                  <c:v>Украина</c:v>
                </c:pt>
                <c:pt idx="5">
                  <c:v>Кабардино Балкария</c:v>
                </c:pt>
                <c:pt idx="6">
                  <c:v>Киргизстан</c:v>
                </c:pt>
                <c:pt idx="7">
                  <c:v>Москва и МО</c:v>
                </c:pt>
                <c:pt idx="8">
                  <c:v>Таджикистан</c:v>
                </c:pt>
                <c:pt idx="9">
                  <c:v>Ингушетия</c:v>
                </c:pt>
                <c:pt idx="10">
                  <c:v>Башкортостан</c:v>
                </c:pt>
                <c:pt idx="11">
                  <c:v>Татарстан</c:v>
                </c:pt>
                <c:pt idx="12">
                  <c:v>Караево-Черкесская</c:v>
                </c:pt>
                <c:pt idx="13">
                  <c:v>Азербайджан</c:v>
                </c:pt>
                <c:pt idx="14">
                  <c:v>Крым</c:v>
                </c:pt>
                <c:pt idx="15">
                  <c:v>Челябинская область</c:v>
                </c:pt>
                <c:pt idx="16">
                  <c:v>Мордовия</c:v>
                </c:pt>
                <c:pt idx="17">
                  <c:v>Северная Осетия-Алания</c:v>
                </c:pt>
                <c:pt idx="18">
                  <c:v>Кировская область</c:v>
                </c:pt>
                <c:pt idx="19">
                  <c:v>Адыгея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3218</c:v>
                </c:pt>
                <c:pt idx="1">
                  <c:v>1148</c:v>
                </c:pt>
                <c:pt idx="2">
                  <c:v>540</c:v>
                </c:pt>
                <c:pt idx="3">
                  <c:v>490</c:v>
                </c:pt>
                <c:pt idx="4">
                  <c:v>457</c:v>
                </c:pt>
                <c:pt idx="5">
                  <c:v>437</c:v>
                </c:pt>
                <c:pt idx="6">
                  <c:v>350</c:v>
                </c:pt>
                <c:pt idx="7">
                  <c:v>330</c:v>
                </c:pt>
                <c:pt idx="8">
                  <c:v>310</c:v>
                </c:pt>
                <c:pt idx="9">
                  <c:v>289</c:v>
                </c:pt>
                <c:pt idx="10">
                  <c:v>262</c:v>
                </c:pt>
                <c:pt idx="11">
                  <c:v>211</c:v>
                </c:pt>
                <c:pt idx="12">
                  <c:v>209</c:v>
                </c:pt>
                <c:pt idx="13">
                  <c:v>200</c:v>
                </c:pt>
                <c:pt idx="14">
                  <c:v>159</c:v>
                </c:pt>
                <c:pt idx="15">
                  <c:v>148</c:v>
                </c:pt>
                <c:pt idx="16">
                  <c:v>75</c:v>
                </c:pt>
                <c:pt idx="17">
                  <c:v>69</c:v>
                </c:pt>
                <c:pt idx="18">
                  <c:v>58</c:v>
                </c:pt>
                <c:pt idx="19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290688"/>
        <c:axId val="136292224"/>
      </c:barChart>
      <c:catAx>
        <c:axId val="1362906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36292224"/>
        <c:crosses val="autoZero"/>
        <c:auto val="1"/>
        <c:lblAlgn val="ctr"/>
        <c:lblOffset val="100"/>
        <c:noMultiLvlLbl val="0"/>
      </c:catAx>
      <c:valAx>
        <c:axId val="1362922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3629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6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125448028674"/>
          <c:y val="0.110887096774194"/>
          <c:w val="0.543906810035842"/>
          <c:h val="0.8158602150537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/>
          <c:explosion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83752417794971"/>
                  <c:y val="-0.1039636127355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709219858156028"/>
                  <c:y val="-0.08771929824561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3784655061251"/>
                  <c:y val="-0.07147498375568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90199871050935"/>
                  <c:y val="0.13970110461338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322372662798195"/>
                  <c:y val="0.11695906432748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69245647969052"/>
                  <c:y val="0.077972709551656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45067698259188"/>
                  <c:y val="-0.1721897335932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Экономические преступления</c:v>
                </c:pt>
                <c:pt idx="1">
                  <c:v>Кражи</c:v>
                </c:pt>
                <c:pt idx="2">
                  <c:v>Грабежи</c:v>
                </c:pt>
                <c:pt idx="3">
                  <c:v>Разбои</c:v>
                </c:pt>
                <c:pt idx="4">
                  <c:v>Изнасилования и убийства</c:v>
                </c:pt>
                <c:pt idx="5">
                  <c:v>Мошеничество</c:v>
                </c:pt>
                <c:pt idx="6">
                  <c:v>Иные преступления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</c:v>
                </c:pt>
                <c:pt idx="1">
                  <c:v>26</c:v>
                </c:pt>
                <c:pt idx="2">
                  <c:v>8</c:v>
                </c:pt>
                <c:pt idx="3">
                  <c:v>4</c:v>
                </c:pt>
                <c:pt idx="4">
                  <c:v>6</c:v>
                </c:pt>
                <c:pt idx="5">
                  <c:v>2</c:v>
                </c:pt>
                <c:pt idx="6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66261280696077"/>
          <c:y val="0.0174921288536955"/>
          <c:w val="0.928693506633589"/>
          <c:h val="0.779716171213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ru-RU" sz="1195" b="1" i="0" u="none" strike="noStrike" kern="1200" baseline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государство Балтии</c:v>
                </c:pt>
                <c:pt idx="1">
                  <c:v>Абхазия</c:v>
                </c:pt>
                <c:pt idx="2">
                  <c:v>Туркменистан</c:v>
                </c:pt>
                <c:pt idx="3">
                  <c:v>Армения</c:v>
                </c:pt>
                <c:pt idx="4">
                  <c:v>Грузия</c:v>
                </c:pt>
                <c:pt idx="5">
                  <c:v>дальнее зарубежье</c:v>
                </c:pt>
                <c:pt idx="6">
                  <c:v>Кыргызстан</c:v>
                </c:pt>
                <c:pt idx="7">
                  <c:v>без гражданства</c:v>
                </c:pt>
                <c:pt idx="8">
                  <c:v>Молдова</c:v>
                </c:pt>
                <c:pt idx="9">
                  <c:v>Азербайджан</c:v>
                </c:pt>
                <c:pt idx="10">
                  <c:v>Беларусь</c:v>
                </c:pt>
                <c:pt idx="11">
                  <c:v>Украина</c:v>
                </c:pt>
                <c:pt idx="12">
                  <c:v>Таджикистан</c:v>
                </c:pt>
                <c:pt idx="13">
                  <c:v>Узбекистан</c:v>
                </c:pt>
              </c:strCache>
            </c:strRef>
          </c:cat>
          <c:val>
            <c:numRef>
              <c:f>Лист1!$B$2:$B$15</c:f>
              <c:numCache>
                <c:formatCode>0%</c:formatCode>
                <c:ptCount val="14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 c:formatCode="0.00%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0.03</c:v>
                </c:pt>
                <c:pt idx="7">
                  <c:v>0.04</c:v>
                </c:pt>
                <c:pt idx="8">
                  <c:v>0.04</c:v>
                </c:pt>
                <c:pt idx="9">
                  <c:v>0.07</c:v>
                </c:pt>
                <c:pt idx="10">
                  <c:v>0.09</c:v>
                </c:pt>
                <c:pt idx="11">
                  <c:v>0.11</c:v>
                </c:pt>
                <c:pt idx="12">
                  <c:v>0.12</c:v>
                </c:pt>
                <c:pt idx="13">
                  <c:v>0.37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87710960"/>
        <c:axId val="1087577616"/>
      </c:barChart>
      <c:catAx>
        <c:axId val="1087710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087577616"/>
        <c:crosses val="autoZero"/>
        <c:auto val="1"/>
        <c:lblAlgn val="ctr"/>
        <c:lblOffset val="100"/>
        <c:noMultiLvlLbl val="0"/>
      </c:catAx>
      <c:valAx>
        <c:axId val="10875776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</a:p>
        </c:txPr>
        <c:crossAx val="108771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24228-A76A-45AD-A832-F0E396699EB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881C7-F121-493E-AF60-CF828197A5B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713AD-E4D7-4428-BDAF-34B448210EA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8C56-038A-4ED8-8787-610CC83FA37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5E5C-5902-4801-907B-76421E408CD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8C56-038A-4ED8-8787-610CC83FA37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5E5C-5902-4801-907B-76421E408CD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8C56-038A-4ED8-8787-610CC83FA37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5E5C-5902-4801-907B-76421E408CD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8C56-038A-4ED8-8787-610CC83FA37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5E5C-5902-4801-907B-76421E408CD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8C56-038A-4ED8-8787-610CC83FA37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5E5C-5902-4801-907B-76421E408CD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8C56-038A-4ED8-8787-610CC83FA37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5E5C-5902-4801-907B-76421E408CD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8C56-038A-4ED8-8787-610CC83FA37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5E5C-5902-4801-907B-76421E408CD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8C56-038A-4ED8-8787-610CC83FA37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5E5C-5902-4801-907B-76421E408CD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8C56-038A-4ED8-8787-610CC83FA37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5E5C-5902-4801-907B-76421E408CD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8C56-038A-4ED8-8787-610CC83FA37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5E5C-5902-4801-907B-76421E408CD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8C56-038A-4ED8-8787-610CC83FA37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5E5C-5902-4801-907B-76421E408CD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D8C56-038A-4ED8-8787-610CC83FA37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5E5C-5902-4801-907B-76421E408CD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6014" y="1117103"/>
            <a:ext cx="10034016" cy="13598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Gilroy Medium" panose="00000600000000000000" pitchFamily="2" charset="-52"/>
                <a:cs typeface="Times New Roman" panose="02020603050405020304" pitchFamily="18" charset="0"/>
              </a:rPr>
              <a:t>Исламизация </a:t>
            </a:r>
            <a:r>
              <a:rPr lang="ru-RU" sz="3200" i="1" dirty="0" smtClean="0">
                <a:solidFill>
                  <a:schemeClr val="bg1"/>
                </a:solidFill>
                <a:latin typeface="Gilroy Medium" panose="00000600000000000000" pitchFamily="2" charset="-52"/>
                <a:cs typeface="Times New Roman" panose="02020603050405020304" pitchFamily="18" charset="0"/>
              </a:rPr>
              <a:t>– </a:t>
            </a:r>
            <a:r>
              <a:rPr lang="ru-RU" sz="3200" i="1" dirty="0" smtClean="0">
                <a:solidFill>
                  <a:schemeClr val="bg1"/>
                </a:solidFill>
                <a:latin typeface="Gilroy Medium" panose="00000600000000000000" pitchFamily="2" charset="-52"/>
                <a:cs typeface="Times New Roman" panose="02020603050405020304" pitchFamily="18" charset="0"/>
              </a:rPr>
              <a:t>как инструмент разжигания вражды</a:t>
            </a:r>
            <a:endParaRPr lang="ru-RU" sz="3200" i="1" dirty="0">
              <a:solidFill>
                <a:schemeClr val="bg1"/>
              </a:solidFill>
              <a:latin typeface="Gilroy Medium" panose="00000600000000000000" pitchFamily="2" charset="-52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567" y="3322697"/>
            <a:ext cx="2636910" cy="17187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" name="Группа 3"/>
          <p:cNvGrpSpPr/>
          <p:nvPr/>
        </p:nvGrpSpPr>
        <p:grpSpPr>
          <a:xfrm>
            <a:off x="0" y="5829299"/>
            <a:ext cx="5648325" cy="355601"/>
            <a:chOff x="0" y="5705474"/>
            <a:chExt cx="5648325" cy="35560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5705474"/>
              <a:ext cx="5648325" cy="100013"/>
            </a:xfrm>
            <a:custGeom>
              <a:avLst/>
              <a:gdLst>
                <a:gd name="connsiteX0" fmla="*/ 0 w 5648325"/>
                <a:gd name="connsiteY0" fmla="*/ 0 h 100013"/>
                <a:gd name="connsiteX1" fmla="*/ 5648325 w 5648325"/>
                <a:gd name="connsiteY1" fmla="*/ 0 h 100013"/>
                <a:gd name="connsiteX2" fmla="*/ 5648325 w 5648325"/>
                <a:gd name="connsiteY2" fmla="*/ 100013 h 100013"/>
                <a:gd name="connsiteX3" fmla="*/ 0 w 5648325"/>
                <a:gd name="connsiteY3" fmla="*/ 100013 h 100013"/>
                <a:gd name="connsiteX4" fmla="*/ 0 w 5648325"/>
                <a:gd name="connsiteY4" fmla="*/ 0 h 100013"/>
                <a:gd name="connsiteX0-1" fmla="*/ 0 w 5648325"/>
                <a:gd name="connsiteY0-2" fmla="*/ 0 h 100013"/>
                <a:gd name="connsiteX1-3" fmla="*/ 5648325 w 5648325"/>
                <a:gd name="connsiteY1-4" fmla="*/ 0 h 100013"/>
                <a:gd name="connsiteX2-5" fmla="*/ 5548312 w 5648325"/>
                <a:gd name="connsiteY2-6" fmla="*/ 100013 h 100013"/>
                <a:gd name="connsiteX3-7" fmla="*/ 0 w 5648325"/>
                <a:gd name="connsiteY3-8" fmla="*/ 100013 h 100013"/>
                <a:gd name="connsiteX4-9" fmla="*/ 0 w 5648325"/>
                <a:gd name="connsiteY4-10" fmla="*/ 0 h 100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648325" h="100013">
                  <a:moveTo>
                    <a:pt x="0" y="0"/>
                  </a:moveTo>
                  <a:lnTo>
                    <a:pt x="5648325" y="0"/>
                  </a:lnTo>
                  <a:lnTo>
                    <a:pt x="5548312" y="100013"/>
                  </a:lnTo>
                  <a:lnTo>
                    <a:pt x="0" y="100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0" y="5953125"/>
              <a:ext cx="5324475" cy="107950"/>
            </a:xfrm>
            <a:custGeom>
              <a:avLst/>
              <a:gdLst>
                <a:gd name="connsiteX0" fmla="*/ 0 w 5648325"/>
                <a:gd name="connsiteY0" fmla="*/ 0 h 114300"/>
                <a:gd name="connsiteX1" fmla="*/ 5648325 w 5648325"/>
                <a:gd name="connsiteY1" fmla="*/ 0 h 114300"/>
                <a:gd name="connsiteX2" fmla="*/ 5648325 w 5648325"/>
                <a:gd name="connsiteY2" fmla="*/ 114300 h 114300"/>
                <a:gd name="connsiteX3" fmla="*/ 0 w 5648325"/>
                <a:gd name="connsiteY3" fmla="*/ 114300 h 114300"/>
                <a:gd name="connsiteX4" fmla="*/ 0 w 5648325"/>
                <a:gd name="connsiteY4" fmla="*/ 0 h 114300"/>
                <a:gd name="connsiteX0-1" fmla="*/ 0 w 5648325"/>
                <a:gd name="connsiteY0-2" fmla="*/ 0 h 114300"/>
                <a:gd name="connsiteX1-3" fmla="*/ 5648325 w 5648325"/>
                <a:gd name="connsiteY1-4" fmla="*/ 0 h 114300"/>
                <a:gd name="connsiteX2-5" fmla="*/ 5424488 w 5648325"/>
                <a:gd name="connsiteY2-6" fmla="*/ 114300 h 114300"/>
                <a:gd name="connsiteX3-7" fmla="*/ 0 w 5648325"/>
                <a:gd name="connsiteY3-8" fmla="*/ 114300 h 114300"/>
                <a:gd name="connsiteX4-9" fmla="*/ 0 w 5648325"/>
                <a:gd name="connsiteY4-10" fmla="*/ 0 h 114300"/>
                <a:gd name="connsiteX0-11" fmla="*/ 0 w 5648325"/>
                <a:gd name="connsiteY0-12" fmla="*/ 0 h 114300"/>
                <a:gd name="connsiteX1-13" fmla="*/ 5648325 w 5648325"/>
                <a:gd name="connsiteY1-14" fmla="*/ 0 h 114300"/>
                <a:gd name="connsiteX2-15" fmla="*/ 5562600 w 5648325"/>
                <a:gd name="connsiteY2-16" fmla="*/ 109537 h 114300"/>
                <a:gd name="connsiteX3-17" fmla="*/ 0 w 5648325"/>
                <a:gd name="connsiteY3-18" fmla="*/ 114300 h 114300"/>
                <a:gd name="connsiteX4-19" fmla="*/ 0 w 5648325"/>
                <a:gd name="connsiteY4-20" fmla="*/ 0 h 1143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648325" h="114300">
                  <a:moveTo>
                    <a:pt x="0" y="0"/>
                  </a:moveTo>
                  <a:lnTo>
                    <a:pt x="5648325" y="0"/>
                  </a:lnTo>
                  <a:lnTo>
                    <a:pt x="5562600" y="109537"/>
                  </a:lnTo>
                  <a:lnTo>
                    <a:pt x="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477000" y="410611"/>
            <a:ext cx="5715000" cy="359439"/>
            <a:chOff x="6477000" y="728663"/>
            <a:chExt cx="5715000" cy="359439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477000" y="728663"/>
              <a:ext cx="5715000" cy="107950"/>
            </a:xfrm>
            <a:custGeom>
              <a:avLst/>
              <a:gdLst>
                <a:gd name="connsiteX0" fmla="*/ 0 w 5715000"/>
                <a:gd name="connsiteY0" fmla="*/ 0 h 107950"/>
                <a:gd name="connsiteX1" fmla="*/ 5715000 w 5715000"/>
                <a:gd name="connsiteY1" fmla="*/ 0 h 107950"/>
                <a:gd name="connsiteX2" fmla="*/ 5715000 w 5715000"/>
                <a:gd name="connsiteY2" fmla="*/ 107950 h 107950"/>
                <a:gd name="connsiteX3" fmla="*/ 0 w 5715000"/>
                <a:gd name="connsiteY3" fmla="*/ 107950 h 107950"/>
                <a:gd name="connsiteX4" fmla="*/ 0 w 5715000"/>
                <a:gd name="connsiteY4" fmla="*/ 0 h 107950"/>
                <a:gd name="connsiteX0-1" fmla="*/ 0 w 5715000"/>
                <a:gd name="connsiteY0-2" fmla="*/ 0 h 107950"/>
                <a:gd name="connsiteX1-3" fmla="*/ 5715000 w 5715000"/>
                <a:gd name="connsiteY1-4" fmla="*/ 0 h 107950"/>
                <a:gd name="connsiteX2-5" fmla="*/ 5715000 w 5715000"/>
                <a:gd name="connsiteY2-6" fmla="*/ 107950 h 107950"/>
                <a:gd name="connsiteX3-7" fmla="*/ 95250 w 5715000"/>
                <a:gd name="connsiteY3-8" fmla="*/ 101600 h 107950"/>
                <a:gd name="connsiteX4-9" fmla="*/ 0 w 5715000"/>
                <a:gd name="connsiteY4-10" fmla="*/ 0 h 1079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15000" h="107950">
                  <a:moveTo>
                    <a:pt x="0" y="0"/>
                  </a:moveTo>
                  <a:lnTo>
                    <a:pt x="5715000" y="0"/>
                  </a:lnTo>
                  <a:lnTo>
                    <a:pt x="5715000" y="107950"/>
                  </a:lnTo>
                  <a:lnTo>
                    <a:pt x="95250" y="10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8"/>
            <p:cNvSpPr/>
            <p:nvPr/>
          </p:nvSpPr>
          <p:spPr>
            <a:xfrm>
              <a:off x="6882384" y="980152"/>
              <a:ext cx="5309616" cy="107950"/>
            </a:xfrm>
            <a:custGeom>
              <a:avLst/>
              <a:gdLst>
                <a:gd name="connsiteX0" fmla="*/ 0 w 5715000"/>
                <a:gd name="connsiteY0" fmla="*/ 0 h 107950"/>
                <a:gd name="connsiteX1" fmla="*/ 5715000 w 5715000"/>
                <a:gd name="connsiteY1" fmla="*/ 0 h 107950"/>
                <a:gd name="connsiteX2" fmla="*/ 5715000 w 5715000"/>
                <a:gd name="connsiteY2" fmla="*/ 107950 h 107950"/>
                <a:gd name="connsiteX3" fmla="*/ 0 w 5715000"/>
                <a:gd name="connsiteY3" fmla="*/ 107950 h 107950"/>
                <a:gd name="connsiteX4" fmla="*/ 0 w 5715000"/>
                <a:gd name="connsiteY4" fmla="*/ 0 h 107950"/>
                <a:gd name="connsiteX0-1" fmla="*/ 0 w 5715000"/>
                <a:gd name="connsiteY0-2" fmla="*/ 0 h 107950"/>
                <a:gd name="connsiteX1-3" fmla="*/ 5715000 w 5715000"/>
                <a:gd name="connsiteY1-4" fmla="*/ 0 h 107950"/>
                <a:gd name="connsiteX2-5" fmla="*/ 5715000 w 5715000"/>
                <a:gd name="connsiteY2-6" fmla="*/ 107950 h 107950"/>
                <a:gd name="connsiteX3-7" fmla="*/ 95250 w 5715000"/>
                <a:gd name="connsiteY3-8" fmla="*/ 101600 h 107950"/>
                <a:gd name="connsiteX4-9" fmla="*/ 0 w 5715000"/>
                <a:gd name="connsiteY4-10" fmla="*/ 0 h 1079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15000" h="107950">
                  <a:moveTo>
                    <a:pt x="0" y="0"/>
                  </a:moveTo>
                  <a:lnTo>
                    <a:pt x="5715000" y="0"/>
                  </a:lnTo>
                  <a:lnTo>
                    <a:pt x="5715000" y="107950"/>
                  </a:lnTo>
                  <a:lnTo>
                    <a:pt x="95250" y="10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099" y="3322742"/>
            <a:ext cx="1881958" cy="1718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https://www.surgpu.ru/media/uploads/2020/10/06/3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987" y="3318067"/>
            <a:ext cx="1482823" cy="171866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2648585" y="926465"/>
          <a:ext cx="508635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908685" y="926465"/>
          <a:ext cx="10112375" cy="5550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90500" y="2091690"/>
            <a:ext cx="2918460" cy="1337945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3282950" algn="l"/>
              </a:tabLst>
            </a:pPr>
            <a:r>
              <a:rPr lang="ru-RU" sz="2400" kern="1200" spc="60" dirty="0">
                <a:solidFill>
                  <a:srgbClr val="32385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Статистика преступлений совершенные  </a:t>
            </a:r>
            <a:br>
              <a:rPr lang="ru-RU" sz="2400" kern="1200" spc="60" dirty="0">
                <a:solidFill>
                  <a:srgbClr val="32385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kern="1200" spc="60" dirty="0">
                <a:solidFill>
                  <a:srgbClr val="32385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иностранными гражданами за </a:t>
            </a:r>
            <a:br>
              <a:rPr lang="ru-RU" sz="2400" kern="1200" spc="60" dirty="0">
                <a:solidFill>
                  <a:srgbClr val="32385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kern="1200" spc="60" dirty="0">
                <a:solidFill>
                  <a:srgbClr val="32385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2023 год в России</a:t>
            </a:r>
            <a:endParaRPr lang="ru-RU" sz="2400" spc="60" dirty="0">
              <a:solidFill>
                <a:srgbClr val="32385B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Прямоугольник 21"/>
          <p:cNvSpPr/>
          <p:nvPr/>
        </p:nvSpPr>
        <p:spPr>
          <a:xfrm>
            <a:off x="6126322" y="-12700"/>
            <a:ext cx="6065677" cy="852454"/>
          </a:xfrm>
          <a:custGeom>
            <a:avLst/>
            <a:gdLst>
              <a:gd name="connsiteX0" fmla="*/ 0 w 2805404"/>
              <a:gd name="connsiteY0" fmla="*/ 0 h 373224"/>
              <a:gd name="connsiteX1" fmla="*/ 2805404 w 2805404"/>
              <a:gd name="connsiteY1" fmla="*/ 0 h 373224"/>
              <a:gd name="connsiteX2" fmla="*/ 2805404 w 2805404"/>
              <a:gd name="connsiteY2" fmla="*/ 373224 h 373224"/>
              <a:gd name="connsiteX3" fmla="*/ 0 w 2805404"/>
              <a:gd name="connsiteY3" fmla="*/ 373224 h 373224"/>
              <a:gd name="connsiteX4" fmla="*/ 0 w 2805404"/>
              <a:gd name="connsiteY4" fmla="*/ 0 h 373224"/>
              <a:gd name="connsiteX0-1" fmla="*/ 0 w 2805404"/>
              <a:gd name="connsiteY0-2" fmla="*/ 0 h 373224"/>
              <a:gd name="connsiteX1-3" fmla="*/ 2805404 w 2805404"/>
              <a:gd name="connsiteY1-4" fmla="*/ 0 h 373224"/>
              <a:gd name="connsiteX2-5" fmla="*/ 2805404 w 2805404"/>
              <a:gd name="connsiteY2-6" fmla="*/ 373224 h 373224"/>
              <a:gd name="connsiteX3-7" fmla="*/ 223935 w 2805404"/>
              <a:gd name="connsiteY3-8" fmla="*/ 363893 h 373224"/>
              <a:gd name="connsiteX4-9" fmla="*/ 0 w 2805404"/>
              <a:gd name="connsiteY4-10" fmla="*/ 0 h 373224"/>
              <a:gd name="connsiteX0-11" fmla="*/ 0 w 2805404"/>
              <a:gd name="connsiteY0-12" fmla="*/ 0 h 373224"/>
              <a:gd name="connsiteX1-13" fmla="*/ 2805404 w 2805404"/>
              <a:gd name="connsiteY1-14" fmla="*/ 0 h 373224"/>
              <a:gd name="connsiteX2-15" fmla="*/ 2805404 w 2805404"/>
              <a:gd name="connsiteY2-16" fmla="*/ 373224 h 373224"/>
              <a:gd name="connsiteX3-17" fmla="*/ 491026 w 2805404"/>
              <a:gd name="connsiteY3-18" fmla="*/ 359746 h 373224"/>
              <a:gd name="connsiteX4-19" fmla="*/ 0 w 2805404"/>
              <a:gd name="connsiteY4-20" fmla="*/ 0 h 373224"/>
              <a:gd name="connsiteX0-21" fmla="*/ 0 w 2805404"/>
              <a:gd name="connsiteY0-22" fmla="*/ 0 h 373224"/>
              <a:gd name="connsiteX1-23" fmla="*/ 2805404 w 2805404"/>
              <a:gd name="connsiteY1-24" fmla="*/ 0 h 373224"/>
              <a:gd name="connsiteX2-25" fmla="*/ 2805404 w 2805404"/>
              <a:gd name="connsiteY2-26" fmla="*/ 373224 h 373224"/>
              <a:gd name="connsiteX3-27" fmla="*/ 494881 w 2805404"/>
              <a:gd name="connsiteY3-28" fmla="*/ 368040 h 373224"/>
              <a:gd name="connsiteX4-29" fmla="*/ 0 w 2805404"/>
              <a:gd name="connsiteY4-30" fmla="*/ 0 h 373224"/>
              <a:gd name="connsiteX0-31" fmla="*/ 0 w 2537779"/>
              <a:gd name="connsiteY0-32" fmla="*/ 0 h 373224"/>
              <a:gd name="connsiteX1-33" fmla="*/ 2537779 w 2537779"/>
              <a:gd name="connsiteY1-34" fmla="*/ 0 h 373224"/>
              <a:gd name="connsiteX2-35" fmla="*/ 2537779 w 2537779"/>
              <a:gd name="connsiteY2-36" fmla="*/ 373224 h 373224"/>
              <a:gd name="connsiteX3-37" fmla="*/ 227256 w 2537779"/>
              <a:gd name="connsiteY3-38" fmla="*/ 368040 h 373224"/>
              <a:gd name="connsiteX4-39" fmla="*/ 0 w 2537779"/>
              <a:gd name="connsiteY4-40" fmla="*/ 0 h 373224"/>
              <a:gd name="connsiteX0-41" fmla="*/ 0 w 2543027"/>
              <a:gd name="connsiteY0-42" fmla="*/ 0 h 378868"/>
              <a:gd name="connsiteX1-43" fmla="*/ 2543027 w 2543027"/>
              <a:gd name="connsiteY1-44" fmla="*/ 5644 h 378868"/>
              <a:gd name="connsiteX2-45" fmla="*/ 2543027 w 2543027"/>
              <a:gd name="connsiteY2-46" fmla="*/ 378868 h 378868"/>
              <a:gd name="connsiteX3-47" fmla="*/ 232504 w 2543027"/>
              <a:gd name="connsiteY3-48" fmla="*/ 373684 h 378868"/>
              <a:gd name="connsiteX4-49" fmla="*/ 0 w 2543027"/>
              <a:gd name="connsiteY4-50" fmla="*/ 0 h 378868"/>
              <a:gd name="connsiteX0-51" fmla="*/ 0 w 2506294"/>
              <a:gd name="connsiteY0-52" fmla="*/ 0 h 378868"/>
              <a:gd name="connsiteX1-53" fmla="*/ 2506294 w 2506294"/>
              <a:gd name="connsiteY1-54" fmla="*/ 5644 h 378868"/>
              <a:gd name="connsiteX2-55" fmla="*/ 2506294 w 2506294"/>
              <a:gd name="connsiteY2-56" fmla="*/ 378868 h 378868"/>
              <a:gd name="connsiteX3-57" fmla="*/ 195771 w 2506294"/>
              <a:gd name="connsiteY3-58" fmla="*/ 373684 h 378868"/>
              <a:gd name="connsiteX4-59" fmla="*/ 0 w 2506294"/>
              <a:gd name="connsiteY4-60" fmla="*/ 0 h 3788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06294" h="378868">
                <a:moveTo>
                  <a:pt x="0" y="0"/>
                </a:moveTo>
                <a:lnTo>
                  <a:pt x="2506294" y="5644"/>
                </a:lnTo>
                <a:lnTo>
                  <a:pt x="2506294" y="378868"/>
                </a:lnTo>
                <a:lnTo>
                  <a:pt x="195771" y="373684"/>
                </a:lnTo>
                <a:lnTo>
                  <a:pt x="0" y="0"/>
                </a:lnTo>
                <a:close/>
              </a:path>
            </a:pathLst>
          </a:custGeom>
          <a:solidFill>
            <a:srgbClr val="044B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/>
          </a:p>
        </p:txBody>
      </p:sp>
      <p:sp>
        <p:nvSpPr>
          <p:cNvPr id="3" name="TextBox 7"/>
          <p:cNvSpPr txBox="1"/>
          <p:nvPr/>
        </p:nvSpPr>
        <p:spPr>
          <a:xfrm>
            <a:off x="6553201" y="78231"/>
            <a:ext cx="5391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ru-RU" sz="2400" dirty="0">
                <a:solidFill>
                  <a:schemeClr val="bg1"/>
                </a:solidFill>
                <a:latin typeface="Gilroy Bold" panose="00000800000000000000" pitchFamily="2" charset="-52"/>
              </a:rPr>
              <a:t>преступления среди мигрантов </a:t>
            </a:r>
            <a:endParaRPr lang="ru-RU" sz="2400" dirty="0">
              <a:solidFill>
                <a:schemeClr val="bg1"/>
              </a:solidFill>
              <a:latin typeface="Gilroy Bold" panose="00000800000000000000" pitchFamily="2" charset="-52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1316335" y="6060419"/>
            <a:ext cx="628650" cy="368300"/>
            <a:chOff x="11420475" y="6428719"/>
            <a:chExt cx="628650" cy="36830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1522868" y="6448424"/>
              <a:ext cx="419100" cy="329923"/>
            </a:xfrm>
            <a:prstGeom prst="roundRect">
              <a:avLst/>
            </a:prstGeom>
            <a:solidFill>
              <a:srgbClr val="FF6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420475" y="6428719"/>
              <a:ext cx="62865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Gilroy Medium" panose="00000600000000000000" pitchFamily="2" charset="-52"/>
                </a:rPr>
                <a:t>10</a:t>
              </a:r>
              <a:endParaRPr lang="ru-RU" dirty="0">
                <a:solidFill>
                  <a:schemeClr val="bg1"/>
                </a:solidFill>
                <a:latin typeface="Gilroy Medium" panose="00000600000000000000" pitchFamily="2" charset="-5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/>
          <p:cNvGraphicFramePr>
            <a:graphicFrameLocks noGrp="1"/>
          </p:cNvGraphicFramePr>
          <p:nvPr/>
        </p:nvGraphicFramePr>
        <p:xfrm>
          <a:off x="6738256" y="0"/>
          <a:ext cx="5453743" cy="6726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338"/>
                <a:gridCol w="954405"/>
              </a:tblGrid>
              <a:tr h="163994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УК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приговоров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22833">
                <a:tc>
                  <a:txBody>
                    <a:bodyPr/>
                    <a:lstStyle/>
                    <a:p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Статья о подделке, изготовлении или обороте поддельных документов (ст. 327 УК)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4 895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4598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Кража (ст. 158 УК)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4 300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329684">
                <a:tc>
                  <a:txBody>
                    <a:bodyPr/>
                    <a:lstStyle/>
                    <a:p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Незаконное приобретение, хранение, перевозка, изготовление наркотических средств (ст. 228 УК) и их производство и сбыт (ст. 228.1 УК)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15984">
                <a:tc>
                  <a:txBody>
                    <a:bodyPr/>
                    <a:lstStyle/>
                    <a:p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Незаконное пересечение границы (ст. 322 УК)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4598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Убийство (ст. 105 УК)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4598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Похищение человека (ст. 126 УК)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4598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Изнасилование (ст. 131 УК)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3126549"/>
            <a:ext cx="6738256" cy="3617819"/>
          </a:xfrm>
          <a:prstGeom prst="rect">
            <a:avLst/>
          </a:prstGeom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685800" y="1295400"/>
            <a:ext cx="5105400" cy="1143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3282950" algn="l"/>
              </a:tabLst>
            </a:pPr>
            <a:r>
              <a:rPr lang="ru-RU" sz="2400" kern="1200" spc="60" dirty="0">
                <a:solidFill>
                  <a:srgbClr val="32385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каким статьям чаще всего судили иностранных граждан </a:t>
            </a:r>
            <a:br>
              <a:rPr lang="ru-RU" sz="2400" kern="1200" spc="60" dirty="0">
                <a:solidFill>
                  <a:srgbClr val="32385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kern="1200" spc="60" dirty="0">
                <a:solidFill>
                  <a:srgbClr val="32385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России за 2023 год</a:t>
            </a:r>
            <a:endParaRPr lang="ru-RU" sz="2400" spc="60" dirty="0">
              <a:solidFill>
                <a:srgbClr val="32385B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746" y="295203"/>
            <a:ext cx="6863553" cy="53435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2691667"/>
            <a:ext cx="2196465" cy="14746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4275559" cy="4884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3962400" y="367622"/>
            <a:ext cx="81534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3282950" algn="l"/>
              </a:tabLst>
            </a:pPr>
            <a:r>
              <a:rPr lang="ru-RU" sz="2400" spc="60" dirty="0">
                <a:solidFill>
                  <a:srgbClr val="323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«Открытое общество» (Фонд Сороса)</a:t>
            </a:r>
            <a:r>
              <a:rPr lang="en-US" sz="2400" spc="60" dirty="0">
                <a:solidFill>
                  <a:srgbClr val="323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spc="60" dirty="0">
                <a:solidFill>
                  <a:srgbClr val="323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spc="60" dirty="0">
                <a:solidFill>
                  <a:srgbClr val="323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(Open Society Foundations, OSF</a:t>
            </a:r>
            <a:r>
              <a:rPr lang="ru-RU" sz="2400" spc="60" dirty="0">
                <a:solidFill>
                  <a:srgbClr val="323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spc="60" dirty="0">
              <a:solidFill>
                <a:srgbClr val="3238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4343400" cy="13722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0" y="1295400"/>
            <a:ext cx="6477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Фонд Сороса - официальное название Фонда «Открытое общество» (Open Society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Foundations</a:t>
            </a:r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OSF) - сеть благотворительных фондов, организаций и программ, учрежденных американским миллионером Джорджем Соросом.</a:t>
            </a:r>
            <a:endParaRPr lang="ru-RU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6" y="2953789"/>
            <a:ext cx="4693920" cy="35365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2" b="8602"/>
          <a:stretch>
            <a:fillRect/>
          </a:stretch>
        </p:blipFill>
        <p:spPr>
          <a:xfrm>
            <a:off x="5531022" y="2819400"/>
            <a:ext cx="6377949" cy="3429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10200" y="3179715"/>
            <a:ext cx="6606548" cy="230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23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в которых есть филиалы Фонда «Открытое общество»: </a:t>
            </a:r>
            <a:br>
              <a:rPr lang="ru-RU" b="1" dirty="0">
                <a:solidFill>
                  <a:srgbClr val="323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23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Азербайджан, Албания, Армения, Босния и Герцеговина, Болгария, Венгрия, Гаити, Грузия, Казахстан, Киргизия, Латвия, Литва, Македония, Молдавия, Монголия, Польша, Румыния, Словакия, Словения, Таджикистан, Узбекистан, Украина, Хорватия, Чехия, Эстония, Югославия и Южно-Африканская Республика.</a:t>
            </a:r>
            <a:endParaRPr lang="ru-RU" dirty="0">
              <a:solidFill>
                <a:srgbClr val="3238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4000500" cy="3448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53320"/>
            <a:ext cx="5029200" cy="19888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09964"/>
            <a:ext cx="3794124" cy="25810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038" y="228600"/>
            <a:ext cx="3625215" cy="39395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931" y="3864206"/>
            <a:ext cx="6492240" cy="226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2"/>
          <p:cNvSpPr/>
          <p:nvPr/>
        </p:nvSpPr>
        <p:spPr>
          <a:xfrm>
            <a:off x="0" y="6616700"/>
            <a:ext cx="11176000" cy="241300"/>
          </a:xfrm>
          <a:custGeom>
            <a:avLst/>
            <a:gdLst>
              <a:gd name="connsiteX0" fmla="*/ 0 w 11176000"/>
              <a:gd name="connsiteY0" fmla="*/ 0 h 241300"/>
              <a:gd name="connsiteX1" fmla="*/ 11176000 w 11176000"/>
              <a:gd name="connsiteY1" fmla="*/ 0 h 241300"/>
              <a:gd name="connsiteX2" fmla="*/ 11176000 w 11176000"/>
              <a:gd name="connsiteY2" fmla="*/ 241300 h 241300"/>
              <a:gd name="connsiteX3" fmla="*/ 0 w 11176000"/>
              <a:gd name="connsiteY3" fmla="*/ 241300 h 241300"/>
              <a:gd name="connsiteX4" fmla="*/ 0 w 11176000"/>
              <a:gd name="connsiteY4" fmla="*/ 0 h 241300"/>
              <a:gd name="connsiteX0-1" fmla="*/ 0 w 11176000"/>
              <a:gd name="connsiteY0-2" fmla="*/ 0 h 241300"/>
              <a:gd name="connsiteX1-3" fmla="*/ 10845800 w 11176000"/>
              <a:gd name="connsiteY1-4" fmla="*/ 12700 h 241300"/>
              <a:gd name="connsiteX2-5" fmla="*/ 11176000 w 11176000"/>
              <a:gd name="connsiteY2-6" fmla="*/ 241300 h 241300"/>
              <a:gd name="connsiteX3-7" fmla="*/ 0 w 11176000"/>
              <a:gd name="connsiteY3-8" fmla="*/ 241300 h 241300"/>
              <a:gd name="connsiteX4-9" fmla="*/ 0 w 11176000"/>
              <a:gd name="connsiteY4-10" fmla="*/ 0 h 241300"/>
              <a:gd name="connsiteX0-11" fmla="*/ 0 w 11176000"/>
              <a:gd name="connsiteY0-12" fmla="*/ 0 h 241300"/>
              <a:gd name="connsiteX1-13" fmla="*/ 11010900 w 11176000"/>
              <a:gd name="connsiteY1-14" fmla="*/ 12700 h 241300"/>
              <a:gd name="connsiteX2-15" fmla="*/ 11176000 w 11176000"/>
              <a:gd name="connsiteY2-16" fmla="*/ 241300 h 241300"/>
              <a:gd name="connsiteX3-17" fmla="*/ 0 w 11176000"/>
              <a:gd name="connsiteY3-18" fmla="*/ 241300 h 241300"/>
              <a:gd name="connsiteX4-19" fmla="*/ 0 w 11176000"/>
              <a:gd name="connsiteY4-20" fmla="*/ 0 h 241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176000" h="241300">
                <a:moveTo>
                  <a:pt x="0" y="0"/>
                </a:moveTo>
                <a:lnTo>
                  <a:pt x="11010900" y="12700"/>
                </a:lnTo>
                <a:lnTo>
                  <a:pt x="11176000" y="241300"/>
                </a:lnTo>
                <a:lnTo>
                  <a:pt x="0" y="241300"/>
                </a:lnTo>
                <a:lnTo>
                  <a:pt x="0" y="0"/>
                </a:lnTo>
                <a:close/>
              </a:path>
            </a:pathLst>
          </a:custGeom>
          <a:solidFill>
            <a:srgbClr val="044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21"/>
          <p:cNvSpPr/>
          <p:nvPr/>
        </p:nvSpPr>
        <p:spPr>
          <a:xfrm>
            <a:off x="6126322" y="-12700"/>
            <a:ext cx="6065677" cy="852454"/>
          </a:xfrm>
          <a:custGeom>
            <a:avLst/>
            <a:gdLst>
              <a:gd name="connsiteX0" fmla="*/ 0 w 2805404"/>
              <a:gd name="connsiteY0" fmla="*/ 0 h 373224"/>
              <a:gd name="connsiteX1" fmla="*/ 2805404 w 2805404"/>
              <a:gd name="connsiteY1" fmla="*/ 0 h 373224"/>
              <a:gd name="connsiteX2" fmla="*/ 2805404 w 2805404"/>
              <a:gd name="connsiteY2" fmla="*/ 373224 h 373224"/>
              <a:gd name="connsiteX3" fmla="*/ 0 w 2805404"/>
              <a:gd name="connsiteY3" fmla="*/ 373224 h 373224"/>
              <a:gd name="connsiteX4" fmla="*/ 0 w 2805404"/>
              <a:gd name="connsiteY4" fmla="*/ 0 h 373224"/>
              <a:gd name="connsiteX0-1" fmla="*/ 0 w 2805404"/>
              <a:gd name="connsiteY0-2" fmla="*/ 0 h 373224"/>
              <a:gd name="connsiteX1-3" fmla="*/ 2805404 w 2805404"/>
              <a:gd name="connsiteY1-4" fmla="*/ 0 h 373224"/>
              <a:gd name="connsiteX2-5" fmla="*/ 2805404 w 2805404"/>
              <a:gd name="connsiteY2-6" fmla="*/ 373224 h 373224"/>
              <a:gd name="connsiteX3-7" fmla="*/ 223935 w 2805404"/>
              <a:gd name="connsiteY3-8" fmla="*/ 363893 h 373224"/>
              <a:gd name="connsiteX4-9" fmla="*/ 0 w 2805404"/>
              <a:gd name="connsiteY4-10" fmla="*/ 0 h 373224"/>
              <a:gd name="connsiteX0-11" fmla="*/ 0 w 2805404"/>
              <a:gd name="connsiteY0-12" fmla="*/ 0 h 373224"/>
              <a:gd name="connsiteX1-13" fmla="*/ 2805404 w 2805404"/>
              <a:gd name="connsiteY1-14" fmla="*/ 0 h 373224"/>
              <a:gd name="connsiteX2-15" fmla="*/ 2805404 w 2805404"/>
              <a:gd name="connsiteY2-16" fmla="*/ 373224 h 373224"/>
              <a:gd name="connsiteX3-17" fmla="*/ 491026 w 2805404"/>
              <a:gd name="connsiteY3-18" fmla="*/ 359746 h 373224"/>
              <a:gd name="connsiteX4-19" fmla="*/ 0 w 2805404"/>
              <a:gd name="connsiteY4-20" fmla="*/ 0 h 373224"/>
              <a:gd name="connsiteX0-21" fmla="*/ 0 w 2805404"/>
              <a:gd name="connsiteY0-22" fmla="*/ 0 h 373224"/>
              <a:gd name="connsiteX1-23" fmla="*/ 2805404 w 2805404"/>
              <a:gd name="connsiteY1-24" fmla="*/ 0 h 373224"/>
              <a:gd name="connsiteX2-25" fmla="*/ 2805404 w 2805404"/>
              <a:gd name="connsiteY2-26" fmla="*/ 373224 h 373224"/>
              <a:gd name="connsiteX3-27" fmla="*/ 494881 w 2805404"/>
              <a:gd name="connsiteY3-28" fmla="*/ 368040 h 373224"/>
              <a:gd name="connsiteX4-29" fmla="*/ 0 w 2805404"/>
              <a:gd name="connsiteY4-30" fmla="*/ 0 h 373224"/>
              <a:gd name="connsiteX0-31" fmla="*/ 0 w 2537779"/>
              <a:gd name="connsiteY0-32" fmla="*/ 0 h 373224"/>
              <a:gd name="connsiteX1-33" fmla="*/ 2537779 w 2537779"/>
              <a:gd name="connsiteY1-34" fmla="*/ 0 h 373224"/>
              <a:gd name="connsiteX2-35" fmla="*/ 2537779 w 2537779"/>
              <a:gd name="connsiteY2-36" fmla="*/ 373224 h 373224"/>
              <a:gd name="connsiteX3-37" fmla="*/ 227256 w 2537779"/>
              <a:gd name="connsiteY3-38" fmla="*/ 368040 h 373224"/>
              <a:gd name="connsiteX4-39" fmla="*/ 0 w 2537779"/>
              <a:gd name="connsiteY4-40" fmla="*/ 0 h 373224"/>
              <a:gd name="connsiteX0-41" fmla="*/ 0 w 2543027"/>
              <a:gd name="connsiteY0-42" fmla="*/ 0 h 378868"/>
              <a:gd name="connsiteX1-43" fmla="*/ 2543027 w 2543027"/>
              <a:gd name="connsiteY1-44" fmla="*/ 5644 h 378868"/>
              <a:gd name="connsiteX2-45" fmla="*/ 2543027 w 2543027"/>
              <a:gd name="connsiteY2-46" fmla="*/ 378868 h 378868"/>
              <a:gd name="connsiteX3-47" fmla="*/ 232504 w 2543027"/>
              <a:gd name="connsiteY3-48" fmla="*/ 373684 h 378868"/>
              <a:gd name="connsiteX4-49" fmla="*/ 0 w 2543027"/>
              <a:gd name="connsiteY4-50" fmla="*/ 0 h 378868"/>
              <a:gd name="connsiteX0-51" fmla="*/ 0 w 2506294"/>
              <a:gd name="connsiteY0-52" fmla="*/ 0 h 378868"/>
              <a:gd name="connsiteX1-53" fmla="*/ 2506294 w 2506294"/>
              <a:gd name="connsiteY1-54" fmla="*/ 5644 h 378868"/>
              <a:gd name="connsiteX2-55" fmla="*/ 2506294 w 2506294"/>
              <a:gd name="connsiteY2-56" fmla="*/ 378868 h 378868"/>
              <a:gd name="connsiteX3-57" fmla="*/ 195771 w 2506294"/>
              <a:gd name="connsiteY3-58" fmla="*/ 373684 h 378868"/>
              <a:gd name="connsiteX4-59" fmla="*/ 0 w 2506294"/>
              <a:gd name="connsiteY4-60" fmla="*/ 0 h 3788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06294" h="378868">
                <a:moveTo>
                  <a:pt x="0" y="0"/>
                </a:moveTo>
                <a:lnTo>
                  <a:pt x="2506294" y="5644"/>
                </a:lnTo>
                <a:lnTo>
                  <a:pt x="2506294" y="378868"/>
                </a:lnTo>
                <a:lnTo>
                  <a:pt x="195771" y="373684"/>
                </a:lnTo>
                <a:lnTo>
                  <a:pt x="0" y="0"/>
                </a:lnTo>
                <a:close/>
              </a:path>
            </a:pathLst>
          </a:custGeom>
          <a:solidFill>
            <a:srgbClr val="044B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553201" y="78231"/>
            <a:ext cx="5391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Gilroy Bold" panose="00000800000000000000" pitchFamily="2" charset="-52"/>
              </a:rPr>
              <a:t>Распространение экстремизма</a:t>
            </a:r>
            <a:endParaRPr lang="ru-RU" sz="2000" dirty="0">
              <a:solidFill>
                <a:schemeClr val="bg1"/>
              </a:solidFill>
              <a:latin typeface="Gilroy Bold" panose="00000800000000000000" pitchFamily="2" charset="-52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1448289" y="6428719"/>
            <a:ext cx="557784" cy="369332"/>
            <a:chOff x="11448289" y="6428719"/>
            <a:chExt cx="557784" cy="36933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1522868" y="6448424"/>
              <a:ext cx="419100" cy="329923"/>
            </a:xfrm>
            <a:prstGeom prst="roundRect">
              <a:avLst/>
            </a:prstGeom>
            <a:solidFill>
              <a:srgbClr val="FF6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448289" y="6428719"/>
              <a:ext cx="557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Gilroy Medium" panose="00000600000000000000" pitchFamily="2" charset="-52"/>
                </a:rPr>
                <a:t>2</a:t>
              </a:r>
              <a:endParaRPr lang="ru-RU" dirty="0">
                <a:solidFill>
                  <a:schemeClr val="bg1"/>
                </a:solidFill>
                <a:latin typeface="Gilroy Medium" panose="00000600000000000000" pitchFamily="2" charset="-52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278145" y="1326567"/>
            <a:ext cx="461970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srgbClr val="044B9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Социальные сети, такие как Инстаграм, Фейсбук, Твиттер и т.д. сервера которых, находятся на территории других государств. Обнаруживая потенциальных вербовщиков в этих социальных сетях и передав информацию в правоохранительные органы, о наличии запрещённых видеороликов и попытках вербовать, то данная страница не будет ни заблокирована, ни Роскомнадзором, ни по решению суда, и лица, как занимались вербовкой новых адептов, так и будут продолжать. Таким образом, можно сделать вывод, что экстремистские и террористические организации уже давно используют мессенджеры и социальные сети, которые не блокируются на территории России и успешно продолжают свою деятельность. Террористические организации используют для успешной вербовки не только личное общение, но и религиозные группы в социальных сетях ВКонтакте.</a:t>
            </a:r>
            <a:endParaRPr lang="ru-RU" sz="1600" dirty="0">
              <a:solidFill>
                <a:srgbClr val="044B9C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559" y="1001524"/>
            <a:ext cx="2682157" cy="29592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729" y="924454"/>
            <a:ext cx="2789321" cy="29160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59" y="3678396"/>
            <a:ext cx="2696682" cy="27503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730" y="3615974"/>
            <a:ext cx="2789322" cy="30210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59" y="217908"/>
            <a:ext cx="1469263" cy="621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2"/>
          <p:cNvSpPr/>
          <p:nvPr/>
        </p:nvSpPr>
        <p:spPr>
          <a:xfrm>
            <a:off x="0" y="6616700"/>
            <a:ext cx="11176000" cy="241300"/>
          </a:xfrm>
          <a:custGeom>
            <a:avLst/>
            <a:gdLst>
              <a:gd name="connsiteX0" fmla="*/ 0 w 11176000"/>
              <a:gd name="connsiteY0" fmla="*/ 0 h 241300"/>
              <a:gd name="connsiteX1" fmla="*/ 11176000 w 11176000"/>
              <a:gd name="connsiteY1" fmla="*/ 0 h 241300"/>
              <a:gd name="connsiteX2" fmla="*/ 11176000 w 11176000"/>
              <a:gd name="connsiteY2" fmla="*/ 241300 h 241300"/>
              <a:gd name="connsiteX3" fmla="*/ 0 w 11176000"/>
              <a:gd name="connsiteY3" fmla="*/ 241300 h 241300"/>
              <a:gd name="connsiteX4" fmla="*/ 0 w 11176000"/>
              <a:gd name="connsiteY4" fmla="*/ 0 h 241300"/>
              <a:gd name="connsiteX0-1" fmla="*/ 0 w 11176000"/>
              <a:gd name="connsiteY0-2" fmla="*/ 0 h 241300"/>
              <a:gd name="connsiteX1-3" fmla="*/ 10845800 w 11176000"/>
              <a:gd name="connsiteY1-4" fmla="*/ 12700 h 241300"/>
              <a:gd name="connsiteX2-5" fmla="*/ 11176000 w 11176000"/>
              <a:gd name="connsiteY2-6" fmla="*/ 241300 h 241300"/>
              <a:gd name="connsiteX3-7" fmla="*/ 0 w 11176000"/>
              <a:gd name="connsiteY3-8" fmla="*/ 241300 h 241300"/>
              <a:gd name="connsiteX4-9" fmla="*/ 0 w 11176000"/>
              <a:gd name="connsiteY4-10" fmla="*/ 0 h 241300"/>
              <a:gd name="connsiteX0-11" fmla="*/ 0 w 11176000"/>
              <a:gd name="connsiteY0-12" fmla="*/ 0 h 241300"/>
              <a:gd name="connsiteX1-13" fmla="*/ 11010900 w 11176000"/>
              <a:gd name="connsiteY1-14" fmla="*/ 12700 h 241300"/>
              <a:gd name="connsiteX2-15" fmla="*/ 11176000 w 11176000"/>
              <a:gd name="connsiteY2-16" fmla="*/ 241300 h 241300"/>
              <a:gd name="connsiteX3-17" fmla="*/ 0 w 11176000"/>
              <a:gd name="connsiteY3-18" fmla="*/ 241300 h 241300"/>
              <a:gd name="connsiteX4-19" fmla="*/ 0 w 11176000"/>
              <a:gd name="connsiteY4-20" fmla="*/ 0 h 241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176000" h="241300">
                <a:moveTo>
                  <a:pt x="0" y="0"/>
                </a:moveTo>
                <a:lnTo>
                  <a:pt x="11010900" y="12700"/>
                </a:lnTo>
                <a:lnTo>
                  <a:pt x="11176000" y="241300"/>
                </a:lnTo>
                <a:lnTo>
                  <a:pt x="0" y="241300"/>
                </a:lnTo>
                <a:lnTo>
                  <a:pt x="0" y="0"/>
                </a:lnTo>
                <a:close/>
              </a:path>
            </a:pathLst>
          </a:custGeom>
          <a:solidFill>
            <a:srgbClr val="044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21"/>
          <p:cNvSpPr/>
          <p:nvPr/>
        </p:nvSpPr>
        <p:spPr>
          <a:xfrm>
            <a:off x="6126322" y="-12700"/>
            <a:ext cx="6065677" cy="852454"/>
          </a:xfrm>
          <a:custGeom>
            <a:avLst/>
            <a:gdLst>
              <a:gd name="connsiteX0" fmla="*/ 0 w 2805404"/>
              <a:gd name="connsiteY0" fmla="*/ 0 h 373224"/>
              <a:gd name="connsiteX1" fmla="*/ 2805404 w 2805404"/>
              <a:gd name="connsiteY1" fmla="*/ 0 h 373224"/>
              <a:gd name="connsiteX2" fmla="*/ 2805404 w 2805404"/>
              <a:gd name="connsiteY2" fmla="*/ 373224 h 373224"/>
              <a:gd name="connsiteX3" fmla="*/ 0 w 2805404"/>
              <a:gd name="connsiteY3" fmla="*/ 373224 h 373224"/>
              <a:gd name="connsiteX4" fmla="*/ 0 w 2805404"/>
              <a:gd name="connsiteY4" fmla="*/ 0 h 373224"/>
              <a:gd name="connsiteX0-1" fmla="*/ 0 w 2805404"/>
              <a:gd name="connsiteY0-2" fmla="*/ 0 h 373224"/>
              <a:gd name="connsiteX1-3" fmla="*/ 2805404 w 2805404"/>
              <a:gd name="connsiteY1-4" fmla="*/ 0 h 373224"/>
              <a:gd name="connsiteX2-5" fmla="*/ 2805404 w 2805404"/>
              <a:gd name="connsiteY2-6" fmla="*/ 373224 h 373224"/>
              <a:gd name="connsiteX3-7" fmla="*/ 223935 w 2805404"/>
              <a:gd name="connsiteY3-8" fmla="*/ 363893 h 373224"/>
              <a:gd name="connsiteX4-9" fmla="*/ 0 w 2805404"/>
              <a:gd name="connsiteY4-10" fmla="*/ 0 h 373224"/>
              <a:gd name="connsiteX0-11" fmla="*/ 0 w 2805404"/>
              <a:gd name="connsiteY0-12" fmla="*/ 0 h 373224"/>
              <a:gd name="connsiteX1-13" fmla="*/ 2805404 w 2805404"/>
              <a:gd name="connsiteY1-14" fmla="*/ 0 h 373224"/>
              <a:gd name="connsiteX2-15" fmla="*/ 2805404 w 2805404"/>
              <a:gd name="connsiteY2-16" fmla="*/ 373224 h 373224"/>
              <a:gd name="connsiteX3-17" fmla="*/ 491026 w 2805404"/>
              <a:gd name="connsiteY3-18" fmla="*/ 359746 h 373224"/>
              <a:gd name="connsiteX4-19" fmla="*/ 0 w 2805404"/>
              <a:gd name="connsiteY4-20" fmla="*/ 0 h 373224"/>
              <a:gd name="connsiteX0-21" fmla="*/ 0 w 2805404"/>
              <a:gd name="connsiteY0-22" fmla="*/ 0 h 373224"/>
              <a:gd name="connsiteX1-23" fmla="*/ 2805404 w 2805404"/>
              <a:gd name="connsiteY1-24" fmla="*/ 0 h 373224"/>
              <a:gd name="connsiteX2-25" fmla="*/ 2805404 w 2805404"/>
              <a:gd name="connsiteY2-26" fmla="*/ 373224 h 373224"/>
              <a:gd name="connsiteX3-27" fmla="*/ 494881 w 2805404"/>
              <a:gd name="connsiteY3-28" fmla="*/ 368040 h 373224"/>
              <a:gd name="connsiteX4-29" fmla="*/ 0 w 2805404"/>
              <a:gd name="connsiteY4-30" fmla="*/ 0 h 373224"/>
              <a:gd name="connsiteX0-31" fmla="*/ 0 w 2537779"/>
              <a:gd name="connsiteY0-32" fmla="*/ 0 h 373224"/>
              <a:gd name="connsiteX1-33" fmla="*/ 2537779 w 2537779"/>
              <a:gd name="connsiteY1-34" fmla="*/ 0 h 373224"/>
              <a:gd name="connsiteX2-35" fmla="*/ 2537779 w 2537779"/>
              <a:gd name="connsiteY2-36" fmla="*/ 373224 h 373224"/>
              <a:gd name="connsiteX3-37" fmla="*/ 227256 w 2537779"/>
              <a:gd name="connsiteY3-38" fmla="*/ 368040 h 373224"/>
              <a:gd name="connsiteX4-39" fmla="*/ 0 w 2537779"/>
              <a:gd name="connsiteY4-40" fmla="*/ 0 h 373224"/>
              <a:gd name="connsiteX0-41" fmla="*/ 0 w 2543027"/>
              <a:gd name="connsiteY0-42" fmla="*/ 0 h 378868"/>
              <a:gd name="connsiteX1-43" fmla="*/ 2543027 w 2543027"/>
              <a:gd name="connsiteY1-44" fmla="*/ 5644 h 378868"/>
              <a:gd name="connsiteX2-45" fmla="*/ 2543027 w 2543027"/>
              <a:gd name="connsiteY2-46" fmla="*/ 378868 h 378868"/>
              <a:gd name="connsiteX3-47" fmla="*/ 232504 w 2543027"/>
              <a:gd name="connsiteY3-48" fmla="*/ 373684 h 378868"/>
              <a:gd name="connsiteX4-49" fmla="*/ 0 w 2543027"/>
              <a:gd name="connsiteY4-50" fmla="*/ 0 h 378868"/>
              <a:gd name="connsiteX0-51" fmla="*/ 0 w 2506294"/>
              <a:gd name="connsiteY0-52" fmla="*/ 0 h 378868"/>
              <a:gd name="connsiteX1-53" fmla="*/ 2506294 w 2506294"/>
              <a:gd name="connsiteY1-54" fmla="*/ 5644 h 378868"/>
              <a:gd name="connsiteX2-55" fmla="*/ 2506294 w 2506294"/>
              <a:gd name="connsiteY2-56" fmla="*/ 378868 h 378868"/>
              <a:gd name="connsiteX3-57" fmla="*/ 195771 w 2506294"/>
              <a:gd name="connsiteY3-58" fmla="*/ 373684 h 378868"/>
              <a:gd name="connsiteX4-59" fmla="*/ 0 w 2506294"/>
              <a:gd name="connsiteY4-60" fmla="*/ 0 h 3788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06294" h="378868">
                <a:moveTo>
                  <a:pt x="0" y="0"/>
                </a:moveTo>
                <a:lnTo>
                  <a:pt x="2506294" y="5644"/>
                </a:lnTo>
                <a:lnTo>
                  <a:pt x="2506294" y="378868"/>
                </a:lnTo>
                <a:lnTo>
                  <a:pt x="195771" y="373684"/>
                </a:lnTo>
                <a:lnTo>
                  <a:pt x="0" y="0"/>
                </a:lnTo>
                <a:close/>
              </a:path>
            </a:pathLst>
          </a:custGeom>
          <a:solidFill>
            <a:srgbClr val="044B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553201" y="78231"/>
            <a:ext cx="5391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latin typeface="Gilroy Bold" panose="00000800000000000000" pitchFamily="2" charset="-52"/>
              </a:rPr>
              <a:t>Этапы</a:t>
            </a:r>
            <a:endParaRPr lang="ru-RU" sz="2000" dirty="0">
              <a:solidFill>
                <a:schemeClr val="bg1"/>
              </a:solidFill>
              <a:latin typeface="Gilroy Bold" panose="00000800000000000000" pitchFamily="2" charset="-52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1448289" y="6428719"/>
            <a:ext cx="557784" cy="369332"/>
            <a:chOff x="11448289" y="6428719"/>
            <a:chExt cx="557784" cy="36933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1522868" y="6448424"/>
              <a:ext cx="419100" cy="329923"/>
            </a:xfrm>
            <a:prstGeom prst="roundRect">
              <a:avLst/>
            </a:prstGeom>
            <a:solidFill>
              <a:srgbClr val="FF6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448289" y="6428719"/>
              <a:ext cx="557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Gilroy Medium" panose="00000600000000000000" pitchFamily="2" charset="-52"/>
                </a:rPr>
                <a:t>3</a:t>
              </a:r>
              <a:endParaRPr lang="ru-RU" dirty="0">
                <a:solidFill>
                  <a:schemeClr val="bg1"/>
                </a:solidFill>
                <a:latin typeface="Gilroy Medium" panose="00000600000000000000" pitchFamily="2" charset="-52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466559" y="1127784"/>
            <a:ext cx="114754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показывает практика стиль общения боевиков, которые находятся на территории Сирии и осуществляют общение в социальных сетях и мессенджерах очень сильно изменился, а именно: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Экстремисты используют канал в телеграмме максимум на 5 дней, после этого они блокируют старую, при этом не присылают новую страницу канала;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официальных страницах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боевиков можно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напрямую общаться с боевиками в чате сайта;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осуществляется на обучающих каналах ссылаясь на заблудших ученых.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559" y="217908"/>
            <a:ext cx="1469263" cy="6218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7" y="2540549"/>
            <a:ext cx="12235732" cy="3907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2"/>
          <p:cNvSpPr/>
          <p:nvPr/>
        </p:nvSpPr>
        <p:spPr>
          <a:xfrm>
            <a:off x="0" y="6616700"/>
            <a:ext cx="11176000" cy="241300"/>
          </a:xfrm>
          <a:custGeom>
            <a:avLst/>
            <a:gdLst>
              <a:gd name="connsiteX0" fmla="*/ 0 w 11176000"/>
              <a:gd name="connsiteY0" fmla="*/ 0 h 241300"/>
              <a:gd name="connsiteX1" fmla="*/ 11176000 w 11176000"/>
              <a:gd name="connsiteY1" fmla="*/ 0 h 241300"/>
              <a:gd name="connsiteX2" fmla="*/ 11176000 w 11176000"/>
              <a:gd name="connsiteY2" fmla="*/ 241300 h 241300"/>
              <a:gd name="connsiteX3" fmla="*/ 0 w 11176000"/>
              <a:gd name="connsiteY3" fmla="*/ 241300 h 241300"/>
              <a:gd name="connsiteX4" fmla="*/ 0 w 11176000"/>
              <a:gd name="connsiteY4" fmla="*/ 0 h 241300"/>
              <a:gd name="connsiteX0-1" fmla="*/ 0 w 11176000"/>
              <a:gd name="connsiteY0-2" fmla="*/ 0 h 241300"/>
              <a:gd name="connsiteX1-3" fmla="*/ 10845800 w 11176000"/>
              <a:gd name="connsiteY1-4" fmla="*/ 12700 h 241300"/>
              <a:gd name="connsiteX2-5" fmla="*/ 11176000 w 11176000"/>
              <a:gd name="connsiteY2-6" fmla="*/ 241300 h 241300"/>
              <a:gd name="connsiteX3-7" fmla="*/ 0 w 11176000"/>
              <a:gd name="connsiteY3-8" fmla="*/ 241300 h 241300"/>
              <a:gd name="connsiteX4-9" fmla="*/ 0 w 11176000"/>
              <a:gd name="connsiteY4-10" fmla="*/ 0 h 241300"/>
              <a:gd name="connsiteX0-11" fmla="*/ 0 w 11176000"/>
              <a:gd name="connsiteY0-12" fmla="*/ 0 h 241300"/>
              <a:gd name="connsiteX1-13" fmla="*/ 11010900 w 11176000"/>
              <a:gd name="connsiteY1-14" fmla="*/ 12700 h 241300"/>
              <a:gd name="connsiteX2-15" fmla="*/ 11176000 w 11176000"/>
              <a:gd name="connsiteY2-16" fmla="*/ 241300 h 241300"/>
              <a:gd name="connsiteX3-17" fmla="*/ 0 w 11176000"/>
              <a:gd name="connsiteY3-18" fmla="*/ 241300 h 241300"/>
              <a:gd name="connsiteX4-19" fmla="*/ 0 w 11176000"/>
              <a:gd name="connsiteY4-20" fmla="*/ 0 h 241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176000" h="241300">
                <a:moveTo>
                  <a:pt x="0" y="0"/>
                </a:moveTo>
                <a:lnTo>
                  <a:pt x="11010900" y="12700"/>
                </a:lnTo>
                <a:lnTo>
                  <a:pt x="11176000" y="241300"/>
                </a:lnTo>
                <a:lnTo>
                  <a:pt x="0" y="241300"/>
                </a:lnTo>
                <a:lnTo>
                  <a:pt x="0" y="0"/>
                </a:lnTo>
                <a:close/>
              </a:path>
            </a:pathLst>
          </a:custGeom>
          <a:solidFill>
            <a:srgbClr val="044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21"/>
          <p:cNvSpPr/>
          <p:nvPr/>
        </p:nvSpPr>
        <p:spPr>
          <a:xfrm>
            <a:off x="6126322" y="-12700"/>
            <a:ext cx="6065677" cy="852454"/>
          </a:xfrm>
          <a:custGeom>
            <a:avLst/>
            <a:gdLst>
              <a:gd name="connsiteX0" fmla="*/ 0 w 2805404"/>
              <a:gd name="connsiteY0" fmla="*/ 0 h 373224"/>
              <a:gd name="connsiteX1" fmla="*/ 2805404 w 2805404"/>
              <a:gd name="connsiteY1" fmla="*/ 0 h 373224"/>
              <a:gd name="connsiteX2" fmla="*/ 2805404 w 2805404"/>
              <a:gd name="connsiteY2" fmla="*/ 373224 h 373224"/>
              <a:gd name="connsiteX3" fmla="*/ 0 w 2805404"/>
              <a:gd name="connsiteY3" fmla="*/ 373224 h 373224"/>
              <a:gd name="connsiteX4" fmla="*/ 0 w 2805404"/>
              <a:gd name="connsiteY4" fmla="*/ 0 h 373224"/>
              <a:gd name="connsiteX0-1" fmla="*/ 0 w 2805404"/>
              <a:gd name="connsiteY0-2" fmla="*/ 0 h 373224"/>
              <a:gd name="connsiteX1-3" fmla="*/ 2805404 w 2805404"/>
              <a:gd name="connsiteY1-4" fmla="*/ 0 h 373224"/>
              <a:gd name="connsiteX2-5" fmla="*/ 2805404 w 2805404"/>
              <a:gd name="connsiteY2-6" fmla="*/ 373224 h 373224"/>
              <a:gd name="connsiteX3-7" fmla="*/ 223935 w 2805404"/>
              <a:gd name="connsiteY3-8" fmla="*/ 363893 h 373224"/>
              <a:gd name="connsiteX4-9" fmla="*/ 0 w 2805404"/>
              <a:gd name="connsiteY4-10" fmla="*/ 0 h 373224"/>
              <a:gd name="connsiteX0-11" fmla="*/ 0 w 2805404"/>
              <a:gd name="connsiteY0-12" fmla="*/ 0 h 373224"/>
              <a:gd name="connsiteX1-13" fmla="*/ 2805404 w 2805404"/>
              <a:gd name="connsiteY1-14" fmla="*/ 0 h 373224"/>
              <a:gd name="connsiteX2-15" fmla="*/ 2805404 w 2805404"/>
              <a:gd name="connsiteY2-16" fmla="*/ 373224 h 373224"/>
              <a:gd name="connsiteX3-17" fmla="*/ 491026 w 2805404"/>
              <a:gd name="connsiteY3-18" fmla="*/ 359746 h 373224"/>
              <a:gd name="connsiteX4-19" fmla="*/ 0 w 2805404"/>
              <a:gd name="connsiteY4-20" fmla="*/ 0 h 373224"/>
              <a:gd name="connsiteX0-21" fmla="*/ 0 w 2805404"/>
              <a:gd name="connsiteY0-22" fmla="*/ 0 h 373224"/>
              <a:gd name="connsiteX1-23" fmla="*/ 2805404 w 2805404"/>
              <a:gd name="connsiteY1-24" fmla="*/ 0 h 373224"/>
              <a:gd name="connsiteX2-25" fmla="*/ 2805404 w 2805404"/>
              <a:gd name="connsiteY2-26" fmla="*/ 373224 h 373224"/>
              <a:gd name="connsiteX3-27" fmla="*/ 494881 w 2805404"/>
              <a:gd name="connsiteY3-28" fmla="*/ 368040 h 373224"/>
              <a:gd name="connsiteX4-29" fmla="*/ 0 w 2805404"/>
              <a:gd name="connsiteY4-30" fmla="*/ 0 h 373224"/>
              <a:gd name="connsiteX0-31" fmla="*/ 0 w 2537779"/>
              <a:gd name="connsiteY0-32" fmla="*/ 0 h 373224"/>
              <a:gd name="connsiteX1-33" fmla="*/ 2537779 w 2537779"/>
              <a:gd name="connsiteY1-34" fmla="*/ 0 h 373224"/>
              <a:gd name="connsiteX2-35" fmla="*/ 2537779 w 2537779"/>
              <a:gd name="connsiteY2-36" fmla="*/ 373224 h 373224"/>
              <a:gd name="connsiteX3-37" fmla="*/ 227256 w 2537779"/>
              <a:gd name="connsiteY3-38" fmla="*/ 368040 h 373224"/>
              <a:gd name="connsiteX4-39" fmla="*/ 0 w 2537779"/>
              <a:gd name="connsiteY4-40" fmla="*/ 0 h 373224"/>
              <a:gd name="connsiteX0-41" fmla="*/ 0 w 2543027"/>
              <a:gd name="connsiteY0-42" fmla="*/ 0 h 378868"/>
              <a:gd name="connsiteX1-43" fmla="*/ 2543027 w 2543027"/>
              <a:gd name="connsiteY1-44" fmla="*/ 5644 h 378868"/>
              <a:gd name="connsiteX2-45" fmla="*/ 2543027 w 2543027"/>
              <a:gd name="connsiteY2-46" fmla="*/ 378868 h 378868"/>
              <a:gd name="connsiteX3-47" fmla="*/ 232504 w 2543027"/>
              <a:gd name="connsiteY3-48" fmla="*/ 373684 h 378868"/>
              <a:gd name="connsiteX4-49" fmla="*/ 0 w 2543027"/>
              <a:gd name="connsiteY4-50" fmla="*/ 0 h 378868"/>
              <a:gd name="connsiteX0-51" fmla="*/ 0 w 2506294"/>
              <a:gd name="connsiteY0-52" fmla="*/ 0 h 378868"/>
              <a:gd name="connsiteX1-53" fmla="*/ 2506294 w 2506294"/>
              <a:gd name="connsiteY1-54" fmla="*/ 5644 h 378868"/>
              <a:gd name="connsiteX2-55" fmla="*/ 2506294 w 2506294"/>
              <a:gd name="connsiteY2-56" fmla="*/ 378868 h 378868"/>
              <a:gd name="connsiteX3-57" fmla="*/ 195771 w 2506294"/>
              <a:gd name="connsiteY3-58" fmla="*/ 373684 h 378868"/>
              <a:gd name="connsiteX4-59" fmla="*/ 0 w 2506294"/>
              <a:gd name="connsiteY4-60" fmla="*/ 0 h 3788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06294" h="378868">
                <a:moveTo>
                  <a:pt x="0" y="0"/>
                </a:moveTo>
                <a:lnTo>
                  <a:pt x="2506294" y="5644"/>
                </a:lnTo>
                <a:lnTo>
                  <a:pt x="2506294" y="378868"/>
                </a:lnTo>
                <a:lnTo>
                  <a:pt x="195771" y="373684"/>
                </a:lnTo>
                <a:lnTo>
                  <a:pt x="0" y="0"/>
                </a:lnTo>
                <a:close/>
              </a:path>
            </a:pathLst>
          </a:custGeom>
          <a:solidFill>
            <a:srgbClr val="044B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553201" y="78231"/>
            <a:ext cx="5391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latin typeface="Gilroy Bold" panose="00000800000000000000" pitchFamily="2" charset="-52"/>
              </a:rPr>
              <a:t>Медиа источники </a:t>
            </a:r>
            <a:endParaRPr lang="ru-RU" sz="2000" dirty="0">
              <a:solidFill>
                <a:schemeClr val="bg1"/>
              </a:solidFill>
              <a:latin typeface="Gilroy Bold" panose="00000800000000000000" pitchFamily="2" charset="-52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1448289" y="6428719"/>
            <a:ext cx="557784" cy="369332"/>
            <a:chOff x="11448289" y="6428719"/>
            <a:chExt cx="557784" cy="36933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1522868" y="6448424"/>
              <a:ext cx="419100" cy="329923"/>
            </a:xfrm>
            <a:prstGeom prst="roundRect">
              <a:avLst/>
            </a:prstGeom>
            <a:solidFill>
              <a:srgbClr val="FF6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448289" y="6428719"/>
              <a:ext cx="557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Gilroy Medium" panose="00000600000000000000" pitchFamily="2" charset="-52"/>
                </a:rPr>
                <a:t>4</a:t>
              </a:r>
              <a:endParaRPr lang="ru-RU" dirty="0">
                <a:solidFill>
                  <a:schemeClr val="bg1"/>
                </a:solidFill>
                <a:latin typeface="Gilroy Medium" panose="00000600000000000000" pitchFamily="2" charset="-52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88617" y="930685"/>
            <a:ext cx="114754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 агентство </a:t>
            </a:r>
            <a:r>
              <a:rPr lang="ru-RU" sz="14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"Аль-</a:t>
            </a:r>
            <a:r>
              <a:rPr lang="ru-RU" sz="1400" b="1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Фуркан</a:t>
            </a:r>
            <a:r>
              <a:rPr lang="ru-RU" sz="14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Furqan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один из первых крупных центров производства широкого спектра медиа продукции;</a:t>
            </a:r>
            <a:endParaRPr lang="ru-RU" sz="1400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 центр </a:t>
            </a:r>
            <a:r>
              <a:rPr lang="ru-RU" sz="14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"Аль-</a:t>
            </a:r>
            <a:r>
              <a:rPr lang="ru-RU" sz="1400" b="1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Хайят</a:t>
            </a:r>
            <a:r>
              <a:rPr lang="ru-RU" sz="14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Hayat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подразделение, ориентированное на западную аудиторию и производящее материалы на английском, немецком, русском, французском языках;</a:t>
            </a:r>
            <a:endParaRPr lang="ru-RU" sz="1400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 фонд </a:t>
            </a:r>
            <a:r>
              <a:rPr lang="ru-RU" sz="14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b="1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Аджнад</a:t>
            </a:r>
            <a:r>
              <a:rPr lang="ru-RU" sz="14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Ajnad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Foundation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подразделение, которое специализируется на изготовлении и распространении нашидов (религиозных песнопений);</a:t>
            </a:r>
            <a:endParaRPr lang="ru-RU" sz="1400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 ресурс </a:t>
            </a:r>
            <a:r>
              <a:rPr lang="ru-RU" sz="14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b="1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Фурат</a:t>
            </a:r>
            <a:r>
              <a:rPr lang="ru-RU" sz="14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медиа" 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ru-RU" sz="14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Furat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 – </a:t>
            </a:r>
            <a:r>
              <a:rPr lang="ru-RU" sz="14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медийная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структура, ориентированная на изготовление пропагандистской продукции;</a:t>
            </a:r>
            <a:endParaRPr lang="ru-RU" sz="1400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интернет-радио </a:t>
            </a:r>
            <a:r>
              <a:rPr lang="ru-RU" sz="14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"Аль-Баян" 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ru-RU" sz="14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AlBayan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 – многоязычное радиовещательное подразделение;</a:t>
            </a:r>
            <a:endParaRPr lang="ru-RU" sz="1400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новостное агентство </a:t>
            </a:r>
            <a:r>
              <a:rPr lang="ru-RU" sz="14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b="1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Амак</a:t>
            </a:r>
            <a:r>
              <a:rPr lang="ru-RU" sz="14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ru-RU" sz="14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Amaq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News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Agency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 – новостное подразделение, осуществляющее освещение событий в мире и распространяющее информацию о совершенных членами и сторонниками ИГИЛ атаках;</a:t>
            </a:r>
            <a:endParaRPr lang="ru-RU" sz="1400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активно проявляют себя поддерживающие организацию группировки хакеров, составляющие так называемый </a:t>
            </a:r>
            <a:r>
              <a:rPr lang="ru-RU" sz="14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"Объединенный </a:t>
            </a:r>
            <a:r>
              <a:rPr lang="ru-RU" sz="1400" b="1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киберхалифат</a:t>
            </a:r>
            <a:r>
              <a:rPr lang="ru-RU" sz="14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United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Caliphate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559" y="217908"/>
            <a:ext cx="1469263" cy="6218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60" y="3486699"/>
            <a:ext cx="11501896" cy="3224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2"/>
          <p:cNvSpPr/>
          <p:nvPr/>
        </p:nvSpPr>
        <p:spPr>
          <a:xfrm>
            <a:off x="0" y="6616700"/>
            <a:ext cx="11176000" cy="241300"/>
          </a:xfrm>
          <a:custGeom>
            <a:avLst/>
            <a:gdLst>
              <a:gd name="connsiteX0" fmla="*/ 0 w 11176000"/>
              <a:gd name="connsiteY0" fmla="*/ 0 h 241300"/>
              <a:gd name="connsiteX1" fmla="*/ 11176000 w 11176000"/>
              <a:gd name="connsiteY1" fmla="*/ 0 h 241300"/>
              <a:gd name="connsiteX2" fmla="*/ 11176000 w 11176000"/>
              <a:gd name="connsiteY2" fmla="*/ 241300 h 241300"/>
              <a:gd name="connsiteX3" fmla="*/ 0 w 11176000"/>
              <a:gd name="connsiteY3" fmla="*/ 241300 h 241300"/>
              <a:gd name="connsiteX4" fmla="*/ 0 w 11176000"/>
              <a:gd name="connsiteY4" fmla="*/ 0 h 241300"/>
              <a:gd name="connsiteX0-1" fmla="*/ 0 w 11176000"/>
              <a:gd name="connsiteY0-2" fmla="*/ 0 h 241300"/>
              <a:gd name="connsiteX1-3" fmla="*/ 10845800 w 11176000"/>
              <a:gd name="connsiteY1-4" fmla="*/ 12700 h 241300"/>
              <a:gd name="connsiteX2-5" fmla="*/ 11176000 w 11176000"/>
              <a:gd name="connsiteY2-6" fmla="*/ 241300 h 241300"/>
              <a:gd name="connsiteX3-7" fmla="*/ 0 w 11176000"/>
              <a:gd name="connsiteY3-8" fmla="*/ 241300 h 241300"/>
              <a:gd name="connsiteX4-9" fmla="*/ 0 w 11176000"/>
              <a:gd name="connsiteY4-10" fmla="*/ 0 h 241300"/>
              <a:gd name="connsiteX0-11" fmla="*/ 0 w 11176000"/>
              <a:gd name="connsiteY0-12" fmla="*/ 0 h 241300"/>
              <a:gd name="connsiteX1-13" fmla="*/ 11010900 w 11176000"/>
              <a:gd name="connsiteY1-14" fmla="*/ 12700 h 241300"/>
              <a:gd name="connsiteX2-15" fmla="*/ 11176000 w 11176000"/>
              <a:gd name="connsiteY2-16" fmla="*/ 241300 h 241300"/>
              <a:gd name="connsiteX3-17" fmla="*/ 0 w 11176000"/>
              <a:gd name="connsiteY3-18" fmla="*/ 241300 h 241300"/>
              <a:gd name="connsiteX4-19" fmla="*/ 0 w 11176000"/>
              <a:gd name="connsiteY4-20" fmla="*/ 0 h 241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176000" h="241300">
                <a:moveTo>
                  <a:pt x="0" y="0"/>
                </a:moveTo>
                <a:lnTo>
                  <a:pt x="11010900" y="12700"/>
                </a:lnTo>
                <a:lnTo>
                  <a:pt x="11176000" y="241300"/>
                </a:lnTo>
                <a:lnTo>
                  <a:pt x="0" y="241300"/>
                </a:lnTo>
                <a:lnTo>
                  <a:pt x="0" y="0"/>
                </a:lnTo>
                <a:close/>
              </a:path>
            </a:pathLst>
          </a:custGeom>
          <a:solidFill>
            <a:srgbClr val="044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21"/>
          <p:cNvSpPr/>
          <p:nvPr/>
        </p:nvSpPr>
        <p:spPr>
          <a:xfrm>
            <a:off x="6126322" y="-12700"/>
            <a:ext cx="6065677" cy="852454"/>
          </a:xfrm>
          <a:custGeom>
            <a:avLst/>
            <a:gdLst>
              <a:gd name="connsiteX0" fmla="*/ 0 w 2805404"/>
              <a:gd name="connsiteY0" fmla="*/ 0 h 373224"/>
              <a:gd name="connsiteX1" fmla="*/ 2805404 w 2805404"/>
              <a:gd name="connsiteY1" fmla="*/ 0 h 373224"/>
              <a:gd name="connsiteX2" fmla="*/ 2805404 w 2805404"/>
              <a:gd name="connsiteY2" fmla="*/ 373224 h 373224"/>
              <a:gd name="connsiteX3" fmla="*/ 0 w 2805404"/>
              <a:gd name="connsiteY3" fmla="*/ 373224 h 373224"/>
              <a:gd name="connsiteX4" fmla="*/ 0 w 2805404"/>
              <a:gd name="connsiteY4" fmla="*/ 0 h 373224"/>
              <a:gd name="connsiteX0-1" fmla="*/ 0 w 2805404"/>
              <a:gd name="connsiteY0-2" fmla="*/ 0 h 373224"/>
              <a:gd name="connsiteX1-3" fmla="*/ 2805404 w 2805404"/>
              <a:gd name="connsiteY1-4" fmla="*/ 0 h 373224"/>
              <a:gd name="connsiteX2-5" fmla="*/ 2805404 w 2805404"/>
              <a:gd name="connsiteY2-6" fmla="*/ 373224 h 373224"/>
              <a:gd name="connsiteX3-7" fmla="*/ 223935 w 2805404"/>
              <a:gd name="connsiteY3-8" fmla="*/ 363893 h 373224"/>
              <a:gd name="connsiteX4-9" fmla="*/ 0 w 2805404"/>
              <a:gd name="connsiteY4-10" fmla="*/ 0 h 373224"/>
              <a:gd name="connsiteX0-11" fmla="*/ 0 w 2805404"/>
              <a:gd name="connsiteY0-12" fmla="*/ 0 h 373224"/>
              <a:gd name="connsiteX1-13" fmla="*/ 2805404 w 2805404"/>
              <a:gd name="connsiteY1-14" fmla="*/ 0 h 373224"/>
              <a:gd name="connsiteX2-15" fmla="*/ 2805404 w 2805404"/>
              <a:gd name="connsiteY2-16" fmla="*/ 373224 h 373224"/>
              <a:gd name="connsiteX3-17" fmla="*/ 491026 w 2805404"/>
              <a:gd name="connsiteY3-18" fmla="*/ 359746 h 373224"/>
              <a:gd name="connsiteX4-19" fmla="*/ 0 w 2805404"/>
              <a:gd name="connsiteY4-20" fmla="*/ 0 h 373224"/>
              <a:gd name="connsiteX0-21" fmla="*/ 0 w 2805404"/>
              <a:gd name="connsiteY0-22" fmla="*/ 0 h 373224"/>
              <a:gd name="connsiteX1-23" fmla="*/ 2805404 w 2805404"/>
              <a:gd name="connsiteY1-24" fmla="*/ 0 h 373224"/>
              <a:gd name="connsiteX2-25" fmla="*/ 2805404 w 2805404"/>
              <a:gd name="connsiteY2-26" fmla="*/ 373224 h 373224"/>
              <a:gd name="connsiteX3-27" fmla="*/ 494881 w 2805404"/>
              <a:gd name="connsiteY3-28" fmla="*/ 368040 h 373224"/>
              <a:gd name="connsiteX4-29" fmla="*/ 0 w 2805404"/>
              <a:gd name="connsiteY4-30" fmla="*/ 0 h 373224"/>
              <a:gd name="connsiteX0-31" fmla="*/ 0 w 2537779"/>
              <a:gd name="connsiteY0-32" fmla="*/ 0 h 373224"/>
              <a:gd name="connsiteX1-33" fmla="*/ 2537779 w 2537779"/>
              <a:gd name="connsiteY1-34" fmla="*/ 0 h 373224"/>
              <a:gd name="connsiteX2-35" fmla="*/ 2537779 w 2537779"/>
              <a:gd name="connsiteY2-36" fmla="*/ 373224 h 373224"/>
              <a:gd name="connsiteX3-37" fmla="*/ 227256 w 2537779"/>
              <a:gd name="connsiteY3-38" fmla="*/ 368040 h 373224"/>
              <a:gd name="connsiteX4-39" fmla="*/ 0 w 2537779"/>
              <a:gd name="connsiteY4-40" fmla="*/ 0 h 373224"/>
              <a:gd name="connsiteX0-41" fmla="*/ 0 w 2543027"/>
              <a:gd name="connsiteY0-42" fmla="*/ 0 h 378868"/>
              <a:gd name="connsiteX1-43" fmla="*/ 2543027 w 2543027"/>
              <a:gd name="connsiteY1-44" fmla="*/ 5644 h 378868"/>
              <a:gd name="connsiteX2-45" fmla="*/ 2543027 w 2543027"/>
              <a:gd name="connsiteY2-46" fmla="*/ 378868 h 378868"/>
              <a:gd name="connsiteX3-47" fmla="*/ 232504 w 2543027"/>
              <a:gd name="connsiteY3-48" fmla="*/ 373684 h 378868"/>
              <a:gd name="connsiteX4-49" fmla="*/ 0 w 2543027"/>
              <a:gd name="connsiteY4-50" fmla="*/ 0 h 378868"/>
              <a:gd name="connsiteX0-51" fmla="*/ 0 w 2506294"/>
              <a:gd name="connsiteY0-52" fmla="*/ 0 h 378868"/>
              <a:gd name="connsiteX1-53" fmla="*/ 2506294 w 2506294"/>
              <a:gd name="connsiteY1-54" fmla="*/ 5644 h 378868"/>
              <a:gd name="connsiteX2-55" fmla="*/ 2506294 w 2506294"/>
              <a:gd name="connsiteY2-56" fmla="*/ 378868 h 378868"/>
              <a:gd name="connsiteX3-57" fmla="*/ 195771 w 2506294"/>
              <a:gd name="connsiteY3-58" fmla="*/ 373684 h 378868"/>
              <a:gd name="connsiteX4-59" fmla="*/ 0 w 2506294"/>
              <a:gd name="connsiteY4-60" fmla="*/ 0 h 3788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06294" h="378868">
                <a:moveTo>
                  <a:pt x="0" y="0"/>
                </a:moveTo>
                <a:lnTo>
                  <a:pt x="2506294" y="5644"/>
                </a:lnTo>
                <a:lnTo>
                  <a:pt x="2506294" y="378868"/>
                </a:lnTo>
                <a:lnTo>
                  <a:pt x="195771" y="373684"/>
                </a:lnTo>
                <a:lnTo>
                  <a:pt x="0" y="0"/>
                </a:lnTo>
                <a:close/>
              </a:path>
            </a:pathLst>
          </a:custGeom>
          <a:solidFill>
            <a:srgbClr val="044B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553201" y="78231"/>
            <a:ext cx="5391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>
                <a:solidFill>
                  <a:prstClr val="white"/>
                </a:solidFill>
                <a:latin typeface="Gilroy Bold" panose="00000800000000000000" pitchFamily="2" charset="-52"/>
              </a:rPr>
              <a:t>Вывод психоакустической группы «Акустика» после просмотра ролика «Море крови» </a:t>
            </a:r>
            <a:endParaRPr lang="ru-RU" sz="1400" dirty="0">
              <a:solidFill>
                <a:prstClr val="white"/>
              </a:solidFill>
              <a:latin typeface="Gilroy Bold" panose="00000800000000000000" pitchFamily="2" charset="-52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1448289" y="6428719"/>
            <a:ext cx="557784" cy="369332"/>
            <a:chOff x="11448289" y="6428719"/>
            <a:chExt cx="557784" cy="36933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1522868" y="6448424"/>
              <a:ext cx="419100" cy="329923"/>
            </a:xfrm>
            <a:prstGeom prst="roundRect">
              <a:avLst/>
            </a:prstGeom>
            <a:solidFill>
              <a:srgbClr val="FF6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448289" y="6428719"/>
              <a:ext cx="557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Gilroy Medium" panose="00000600000000000000" pitchFamily="2" charset="-52"/>
                </a:rPr>
                <a:t>5</a:t>
              </a:r>
              <a:endParaRPr lang="ru-RU" dirty="0">
                <a:solidFill>
                  <a:schemeClr val="bg1"/>
                </a:solidFill>
                <a:latin typeface="Gilroy Medium" panose="00000600000000000000" pitchFamily="2" charset="-52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152" y="217908"/>
            <a:ext cx="1469263" cy="6218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2" y="839754"/>
            <a:ext cx="2658086" cy="19996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786" y="1178110"/>
            <a:ext cx="9681287" cy="13229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52" y="2613843"/>
            <a:ext cx="6834208" cy="16948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402" y="2168906"/>
            <a:ext cx="5151566" cy="18045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149" y="4037404"/>
            <a:ext cx="6395258" cy="25117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662" y="3568326"/>
            <a:ext cx="5114987" cy="3151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2"/>
          <p:cNvSpPr/>
          <p:nvPr/>
        </p:nvSpPr>
        <p:spPr>
          <a:xfrm>
            <a:off x="0" y="6616700"/>
            <a:ext cx="11176000" cy="241300"/>
          </a:xfrm>
          <a:custGeom>
            <a:avLst/>
            <a:gdLst>
              <a:gd name="connsiteX0" fmla="*/ 0 w 11176000"/>
              <a:gd name="connsiteY0" fmla="*/ 0 h 241300"/>
              <a:gd name="connsiteX1" fmla="*/ 11176000 w 11176000"/>
              <a:gd name="connsiteY1" fmla="*/ 0 h 241300"/>
              <a:gd name="connsiteX2" fmla="*/ 11176000 w 11176000"/>
              <a:gd name="connsiteY2" fmla="*/ 241300 h 241300"/>
              <a:gd name="connsiteX3" fmla="*/ 0 w 11176000"/>
              <a:gd name="connsiteY3" fmla="*/ 241300 h 241300"/>
              <a:gd name="connsiteX4" fmla="*/ 0 w 11176000"/>
              <a:gd name="connsiteY4" fmla="*/ 0 h 241300"/>
              <a:gd name="connsiteX0-1" fmla="*/ 0 w 11176000"/>
              <a:gd name="connsiteY0-2" fmla="*/ 0 h 241300"/>
              <a:gd name="connsiteX1-3" fmla="*/ 10845800 w 11176000"/>
              <a:gd name="connsiteY1-4" fmla="*/ 12700 h 241300"/>
              <a:gd name="connsiteX2-5" fmla="*/ 11176000 w 11176000"/>
              <a:gd name="connsiteY2-6" fmla="*/ 241300 h 241300"/>
              <a:gd name="connsiteX3-7" fmla="*/ 0 w 11176000"/>
              <a:gd name="connsiteY3-8" fmla="*/ 241300 h 241300"/>
              <a:gd name="connsiteX4-9" fmla="*/ 0 w 11176000"/>
              <a:gd name="connsiteY4-10" fmla="*/ 0 h 241300"/>
              <a:gd name="connsiteX0-11" fmla="*/ 0 w 11176000"/>
              <a:gd name="connsiteY0-12" fmla="*/ 0 h 241300"/>
              <a:gd name="connsiteX1-13" fmla="*/ 11010900 w 11176000"/>
              <a:gd name="connsiteY1-14" fmla="*/ 12700 h 241300"/>
              <a:gd name="connsiteX2-15" fmla="*/ 11176000 w 11176000"/>
              <a:gd name="connsiteY2-16" fmla="*/ 241300 h 241300"/>
              <a:gd name="connsiteX3-17" fmla="*/ 0 w 11176000"/>
              <a:gd name="connsiteY3-18" fmla="*/ 241300 h 241300"/>
              <a:gd name="connsiteX4-19" fmla="*/ 0 w 11176000"/>
              <a:gd name="connsiteY4-20" fmla="*/ 0 h 241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176000" h="241300">
                <a:moveTo>
                  <a:pt x="0" y="0"/>
                </a:moveTo>
                <a:lnTo>
                  <a:pt x="11010900" y="12700"/>
                </a:lnTo>
                <a:lnTo>
                  <a:pt x="11176000" y="241300"/>
                </a:lnTo>
                <a:lnTo>
                  <a:pt x="0" y="241300"/>
                </a:lnTo>
                <a:lnTo>
                  <a:pt x="0" y="0"/>
                </a:lnTo>
                <a:close/>
              </a:path>
            </a:pathLst>
          </a:custGeom>
          <a:solidFill>
            <a:srgbClr val="044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21"/>
          <p:cNvSpPr/>
          <p:nvPr/>
        </p:nvSpPr>
        <p:spPr>
          <a:xfrm>
            <a:off x="6126322" y="-12700"/>
            <a:ext cx="6065677" cy="852454"/>
          </a:xfrm>
          <a:custGeom>
            <a:avLst/>
            <a:gdLst>
              <a:gd name="connsiteX0" fmla="*/ 0 w 2805404"/>
              <a:gd name="connsiteY0" fmla="*/ 0 h 373224"/>
              <a:gd name="connsiteX1" fmla="*/ 2805404 w 2805404"/>
              <a:gd name="connsiteY1" fmla="*/ 0 h 373224"/>
              <a:gd name="connsiteX2" fmla="*/ 2805404 w 2805404"/>
              <a:gd name="connsiteY2" fmla="*/ 373224 h 373224"/>
              <a:gd name="connsiteX3" fmla="*/ 0 w 2805404"/>
              <a:gd name="connsiteY3" fmla="*/ 373224 h 373224"/>
              <a:gd name="connsiteX4" fmla="*/ 0 w 2805404"/>
              <a:gd name="connsiteY4" fmla="*/ 0 h 373224"/>
              <a:gd name="connsiteX0-1" fmla="*/ 0 w 2805404"/>
              <a:gd name="connsiteY0-2" fmla="*/ 0 h 373224"/>
              <a:gd name="connsiteX1-3" fmla="*/ 2805404 w 2805404"/>
              <a:gd name="connsiteY1-4" fmla="*/ 0 h 373224"/>
              <a:gd name="connsiteX2-5" fmla="*/ 2805404 w 2805404"/>
              <a:gd name="connsiteY2-6" fmla="*/ 373224 h 373224"/>
              <a:gd name="connsiteX3-7" fmla="*/ 223935 w 2805404"/>
              <a:gd name="connsiteY3-8" fmla="*/ 363893 h 373224"/>
              <a:gd name="connsiteX4-9" fmla="*/ 0 w 2805404"/>
              <a:gd name="connsiteY4-10" fmla="*/ 0 h 373224"/>
              <a:gd name="connsiteX0-11" fmla="*/ 0 w 2805404"/>
              <a:gd name="connsiteY0-12" fmla="*/ 0 h 373224"/>
              <a:gd name="connsiteX1-13" fmla="*/ 2805404 w 2805404"/>
              <a:gd name="connsiteY1-14" fmla="*/ 0 h 373224"/>
              <a:gd name="connsiteX2-15" fmla="*/ 2805404 w 2805404"/>
              <a:gd name="connsiteY2-16" fmla="*/ 373224 h 373224"/>
              <a:gd name="connsiteX3-17" fmla="*/ 491026 w 2805404"/>
              <a:gd name="connsiteY3-18" fmla="*/ 359746 h 373224"/>
              <a:gd name="connsiteX4-19" fmla="*/ 0 w 2805404"/>
              <a:gd name="connsiteY4-20" fmla="*/ 0 h 373224"/>
              <a:gd name="connsiteX0-21" fmla="*/ 0 w 2805404"/>
              <a:gd name="connsiteY0-22" fmla="*/ 0 h 373224"/>
              <a:gd name="connsiteX1-23" fmla="*/ 2805404 w 2805404"/>
              <a:gd name="connsiteY1-24" fmla="*/ 0 h 373224"/>
              <a:gd name="connsiteX2-25" fmla="*/ 2805404 w 2805404"/>
              <a:gd name="connsiteY2-26" fmla="*/ 373224 h 373224"/>
              <a:gd name="connsiteX3-27" fmla="*/ 494881 w 2805404"/>
              <a:gd name="connsiteY3-28" fmla="*/ 368040 h 373224"/>
              <a:gd name="connsiteX4-29" fmla="*/ 0 w 2805404"/>
              <a:gd name="connsiteY4-30" fmla="*/ 0 h 373224"/>
              <a:gd name="connsiteX0-31" fmla="*/ 0 w 2537779"/>
              <a:gd name="connsiteY0-32" fmla="*/ 0 h 373224"/>
              <a:gd name="connsiteX1-33" fmla="*/ 2537779 w 2537779"/>
              <a:gd name="connsiteY1-34" fmla="*/ 0 h 373224"/>
              <a:gd name="connsiteX2-35" fmla="*/ 2537779 w 2537779"/>
              <a:gd name="connsiteY2-36" fmla="*/ 373224 h 373224"/>
              <a:gd name="connsiteX3-37" fmla="*/ 227256 w 2537779"/>
              <a:gd name="connsiteY3-38" fmla="*/ 368040 h 373224"/>
              <a:gd name="connsiteX4-39" fmla="*/ 0 w 2537779"/>
              <a:gd name="connsiteY4-40" fmla="*/ 0 h 373224"/>
              <a:gd name="connsiteX0-41" fmla="*/ 0 w 2543027"/>
              <a:gd name="connsiteY0-42" fmla="*/ 0 h 378868"/>
              <a:gd name="connsiteX1-43" fmla="*/ 2543027 w 2543027"/>
              <a:gd name="connsiteY1-44" fmla="*/ 5644 h 378868"/>
              <a:gd name="connsiteX2-45" fmla="*/ 2543027 w 2543027"/>
              <a:gd name="connsiteY2-46" fmla="*/ 378868 h 378868"/>
              <a:gd name="connsiteX3-47" fmla="*/ 232504 w 2543027"/>
              <a:gd name="connsiteY3-48" fmla="*/ 373684 h 378868"/>
              <a:gd name="connsiteX4-49" fmla="*/ 0 w 2543027"/>
              <a:gd name="connsiteY4-50" fmla="*/ 0 h 378868"/>
              <a:gd name="connsiteX0-51" fmla="*/ 0 w 2506294"/>
              <a:gd name="connsiteY0-52" fmla="*/ 0 h 378868"/>
              <a:gd name="connsiteX1-53" fmla="*/ 2506294 w 2506294"/>
              <a:gd name="connsiteY1-54" fmla="*/ 5644 h 378868"/>
              <a:gd name="connsiteX2-55" fmla="*/ 2506294 w 2506294"/>
              <a:gd name="connsiteY2-56" fmla="*/ 378868 h 378868"/>
              <a:gd name="connsiteX3-57" fmla="*/ 195771 w 2506294"/>
              <a:gd name="connsiteY3-58" fmla="*/ 373684 h 378868"/>
              <a:gd name="connsiteX4-59" fmla="*/ 0 w 2506294"/>
              <a:gd name="connsiteY4-60" fmla="*/ 0 h 3788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06294" h="378868">
                <a:moveTo>
                  <a:pt x="0" y="0"/>
                </a:moveTo>
                <a:lnTo>
                  <a:pt x="2506294" y="5644"/>
                </a:lnTo>
                <a:lnTo>
                  <a:pt x="2506294" y="378868"/>
                </a:lnTo>
                <a:lnTo>
                  <a:pt x="195771" y="373684"/>
                </a:lnTo>
                <a:lnTo>
                  <a:pt x="0" y="0"/>
                </a:lnTo>
                <a:close/>
              </a:path>
            </a:pathLst>
          </a:custGeom>
          <a:solidFill>
            <a:srgbClr val="044B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553201" y="78231"/>
            <a:ext cx="5391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Gilroy Bold" panose="00000800000000000000" pitchFamily="2" charset="-52"/>
              </a:rPr>
              <a:t>Работа с неофитами</a:t>
            </a:r>
            <a:endParaRPr lang="ru-RU" sz="2000" dirty="0">
              <a:solidFill>
                <a:schemeClr val="bg1"/>
              </a:solidFill>
              <a:latin typeface="Gilroy Bold" panose="00000800000000000000" pitchFamily="2" charset="-52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1420475" y="6428719"/>
            <a:ext cx="628650" cy="369332"/>
            <a:chOff x="11420475" y="6428719"/>
            <a:chExt cx="628650" cy="36933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1522868" y="6448424"/>
              <a:ext cx="419100" cy="329923"/>
            </a:xfrm>
            <a:prstGeom prst="roundRect">
              <a:avLst/>
            </a:prstGeom>
            <a:solidFill>
              <a:srgbClr val="FF6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420475" y="6428719"/>
              <a:ext cx="628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Gilroy Medium" panose="00000600000000000000" pitchFamily="2" charset="-52"/>
                </a:rPr>
                <a:t>6</a:t>
              </a:r>
              <a:endParaRPr lang="ru-RU" dirty="0">
                <a:solidFill>
                  <a:schemeClr val="bg1"/>
                </a:solidFill>
                <a:latin typeface="Gilroy Medium" panose="00000600000000000000" pitchFamily="2" charset="-5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99581" y="930685"/>
            <a:ext cx="116423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мы внимательно присмотримся ко многим известным на Кавказе террористам, то зачастую это были сменившие веру этнически русские люди, многие из них – в прошлом крещенные. К примеру, Саид Бурятский (Александр Тихомиров) –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салафитский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проповедник и один из идеологов северокавказского вооруженного подполья. Можно вспомнить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Аминат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Курбатову (Аллу Сапрыкину), актрису русского драматического театра Махачкалы, которая взорвала себя на приеме у известного шейха Саида-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афанди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так давно внимание общества привлекали Мария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Хорошева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Виталий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Раздобудько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террористы-смертники, взорвавшие себя в Дагестане, или прогремевшая на всю страну история с Варварой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Карауловой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красноречиво говорит о том, что проблема существует, и она актуальна по сей день. Уровень радикализма в среде "русских мусульман" очень высок и продолжает расти.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3855" y="3377085"/>
            <a:ext cx="2708063" cy="3098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557" y="3367233"/>
            <a:ext cx="2765191" cy="3118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87" y="3367233"/>
            <a:ext cx="3847449" cy="3121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81" y="78231"/>
            <a:ext cx="1469263" cy="621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2"/>
          <p:cNvSpPr/>
          <p:nvPr/>
        </p:nvSpPr>
        <p:spPr>
          <a:xfrm>
            <a:off x="0" y="6616700"/>
            <a:ext cx="11176000" cy="241300"/>
          </a:xfrm>
          <a:custGeom>
            <a:avLst/>
            <a:gdLst>
              <a:gd name="connsiteX0" fmla="*/ 0 w 11176000"/>
              <a:gd name="connsiteY0" fmla="*/ 0 h 241300"/>
              <a:gd name="connsiteX1" fmla="*/ 11176000 w 11176000"/>
              <a:gd name="connsiteY1" fmla="*/ 0 h 241300"/>
              <a:gd name="connsiteX2" fmla="*/ 11176000 w 11176000"/>
              <a:gd name="connsiteY2" fmla="*/ 241300 h 241300"/>
              <a:gd name="connsiteX3" fmla="*/ 0 w 11176000"/>
              <a:gd name="connsiteY3" fmla="*/ 241300 h 241300"/>
              <a:gd name="connsiteX4" fmla="*/ 0 w 11176000"/>
              <a:gd name="connsiteY4" fmla="*/ 0 h 241300"/>
              <a:gd name="connsiteX0-1" fmla="*/ 0 w 11176000"/>
              <a:gd name="connsiteY0-2" fmla="*/ 0 h 241300"/>
              <a:gd name="connsiteX1-3" fmla="*/ 10845800 w 11176000"/>
              <a:gd name="connsiteY1-4" fmla="*/ 12700 h 241300"/>
              <a:gd name="connsiteX2-5" fmla="*/ 11176000 w 11176000"/>
              <a:gd name="connsiteY2-6" fmla="*/ 241300 h 241300"/>
              <a:gd name="connsiteX3-7" fmla="*/ 0 w 11176000"/>
              <a:gd name="connsiteY3-8" fmla="*/ 241300 h 241300"/>
              <a:gd name="connsiteX4-9" fmla="*/ 0 w 11176000"/>
              <a:gd name="connsiteY4-10" fmla="*/ 0 h 241300"/>
              <a:gd name="connsiteX0-11" fmla="*/ 0 w 11176000"/>
              <a:gd name="connsiteY0-12" fmla="*/ 0 h 241300"/>
              <a:gd name="connsiteX1-13" fmla="*/ 11010900 w 11176000"/>
              <a:gd name="connsiteY1-14" fmla="*/ 12700 h 241300"/>
              <a:gd name="connsiteX2-15" fmla="*/ 11176000 w 11176000"/>
              <a:gd name="connsiteY2-16" fmla="*/ 241300 h 241300"/>
              <a:gd name="connsiteX3-17" fmla="*/ 0 w 11176000"/>
              <a:gd name="connsiteY3-18" fmla="*/ 241300 h 241300"/>
              <a:gd name="connsiteX4-19" fmla="*/ 0 w 11176000"/>
              <a:gd name="connsiteY4-20" fmla="*/ 0 h 241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176000" h="241300">
                <a:moveTo>
                  <a:pt x="0" y="0"/>
                </a:moveTo>
                <a:lnTo>
                  <a:pt x="11010900" y="12700"/>
                </a:lnTo>
                <a:lnTo>
                  <a:pt x="11176000" y="241300"/>
                </a:lnTo>
                <a:lnTo>
                  <a:pt x="0" y="241300"/>
                </a:lnTo>
                <a:lnTo>
                  <a:pt x="0" y="0"/>
                </a:lnTo>
                <a:close/>
              </a:path>
            </a:pathLst>
          </a:custGeom>
          <a:solidFill>
            <a:srgbClr val="044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21"/>
          <p:cNvSpPr/>
          <p:nvPr/>
        </p:nvSpPr>
        <p:spPr>
          <a:xfrm>
            <a:off x="6126322" y="-12700"/>
            <a:ext cx="6065677" cy="852454"/>
          </a:xfrm>
          <a:custGeom>
            <a:avLst/>
            <a:gdLst>
              <a:gd name="connsiteX0" fmla="*/ 0 w 2805404"/>
              <a:gd name="connsiteY0" fmla="*/ 0 h 373224"/>
              <a:gd name="connsiteX1" fmla="*/ 2805404 w 2805404"/>
              <a:gd name="connsiteY1" fmla="*/ 0 h 373224"/>
              <a:gd name="connsiteX2" fmla="*/ 2805404 w 2805404"/>
              <a:gd name="connsiteY2" fmla="*/ 373224 h 373224"/>
              <a:gd name="connsiteX3" fmla="*/ 0 w 2805404"/>
              <a:gd name="connsiteY3" fmla="*/ 373224 h 373224"/>
              <a:gd name="connsiteX4" fmla="*/ 0 w 2805404"/>
              <a:gd name="connsiteY4" fmla="*/ 0 h 373224"/>
              <a:gd name="connsiteX0-1" fmla="*/ 0 w 2805404"/>
              <a:gd name="connsiteY0-2" fmla="*/ 0 h 373224"/>
              <a:gd name="connsiteX1-3" fmla="*/ 2805404 w 2805404"/>
              <a:gd name="connsiteY1-4" fmla="*/ 0 h 373224"/>
              <a:gd name="connsiteX2-5" fmla="*/ 2805404 w 2805404"/>
              <a:gd name="connsiteY2-6" fmla="*/ 373224 h 373224"/>
              <a:gd name="connsiteX3-7" fmla="*/ 223935 w 2805404"/>
              <a:gd name="connsiteY3-8" fmla="*/ 363893 h 373224"/>
              <a:gd name="connsiteX4-9" fmla="*/ 0 w 2805404"/>
              <a:gd name="connsiteY4-10" fmla="*/ 0 h 373224"/>
              <a:gd name="connsiteX0-11" fmla="*/ 0 w 2805404"/>
              <a:gd name="connsiteY0-12" fmla="*/ 0 h 373224"/>
              <a:gd name="connsiteX1-13" fmla="*/ 2805404 w 2805404"/>
              <a:gd name="connsiteY1-14" fmla="*/ 0 h 373224"/>
              <a:gd name="connsiteX2-15" fmla="*/ 2805404 w 2805404"/>
              <a:gd name="connsiteY2-16" fmla="*/ 373224 h 373224"/>
              <a:gd name="connsiteX3-17" fmla="*/ 491026 w 2805404"/>
              <a:gd name="connsiteY3-18" fmla="*/ 359746 h 373224"/>
              <a:gd name="connsiteX4-19" fmla="*/ 0 w 2805404"/>
              <a:gd name="connsiteY4-20" fmla="*/ 0 h 373224"/>
              <a:gd name="connsiteX0-21" fmla="*/ 0 w 2805404"/>
              <a:gd name="connsiteY0-22" fmla="*/ 0 h 373224"/>
              <a:gd name="connsiteX1-23" fmla="*/ 2805404 w 2805404"/>
              <a:gd name="connsiteY1-24" fmla="*/ 0 h 373224"/>
              <a:gd name="connsiteX2-25" fmla="*/ 2805404 w 2805404"/>
              <a:gd name="connsiteY2-26" fmla="*/ 373224 h 373224"/>
              <a:gd name="connsiteX3-27" fmla="*/ 494881 w 2805404"/>
              <a:gd name="connsiteY3-28" fmla="*/ 368040 h 373224"/>
              <a:gd name="connsiteX4-29" fmla="*/ 0 w 2805404"/>
              <a:gd name="connsiteY4-30" fmla="*/ 0 h 373224"/>
              <a:gd name="connsiteX0-31" fmla="*/ 0 w 2537779"/>
              <a:gd name="connsiteY0-32" fmla="*/ 0 h 373224"/>
              <a:gd name="connsiteX1-33" fmla="*/ 2537779 w 2537779"/>
              <a:gd name="connsiteY1-34" fmla="*/ 0 h 373224"/>
              <a:gd name="connsiteX2-35" fmla="*/ 2537779 w 2537779"/>
              <a:gd name="connsiteY2-36" fmla="*/ 373224 h 373224"/>
              <a:gd name="connsiteX3-37" fmla="*/ 227256 w 2537779"/>
              <a:gd name="connsiteY3-38" fmla="*/ 368040 h 373224"/>
              <a:gd name="connsiteX4-39" fmla="*/ 0 w 2537779"/>
              <a:gd name="connsiteY4-40" fmla="*/ 0 h 373224"/>
              <a:gd name="connsiteX0-41" fmla="*/ 0 w 2543027"/>
              <a:gd name="connsiteY0-42" fmla="*/ 0 h 378868"/>
              <a:gd name="connsiteX1-43" fmla="*/ 2543027 w 2543027"/>
              <a:gd name="connsiteY1-44" fmla="*/ 5644 h 378868"/>
              <a:gd name="connsiteX2-45" fmla="*/ 2543027 w 2543027"/>
              <a:gd name="connsiteY2-46" fmla="*/ 378868 h 378868"/>
              <a:gd name="connsiteX3-47" fmla="*/ 232504 w 2543027"/>
              <a:gd name="connsiteY3-48" fmla="*/ 373684 h 378868"/>
              <a:gd name="connsiteX4-49" fmla="*/ 0 w 2543027"/>
              <a:gd name="connsiteY4-50" fmla="*/ 0 h 378868"/>
              <a:gd name="connsiteX0-51" fmla="*/ 0 w 2506294"/>
              <a:gd name="connsiteY0-52" fmla="*/ 0 h 378868"/>
              <a:gd name="connsiteX1-53" fmla="*/ 2506294 w 2506294"/>
              <a:gd name="connsiteY1-54" fmla="*/ 5644 h 378868"/>
              <a:gd name="connsiteX2-55" fmla="*/ 2506294 w 2506294"/>
              <a:gd name="connsiteY2-56" fmla="*/ 378868 h 378868"/>
              <a:gd name="connsiteX3-57" fmla="*/ 195771 w 2506294"/>
              <a:gd name="connsiteY3-58" fmla="*/ 373684 h 378868"/>
              <a:gd name="connsiteX4-59" fmla="*/ 0 w 2506294"/>
              <a:gd name="connsiteY4-60" fmla="*/ 0 h 3788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06294" h="378868">
                <a:moveTo>
                  <a:pt x="0" y="0"/>
                </a:moveTo>
                <a:lnTo>
                  <a:pt x="2506294" y="5644"/>
                </a:lnTo>
                <a:lnTo>
                  <a:pt x="2506294" y="378868"/>
                </a:lnTo>
                <a:lnTo>
                  <a:pt x="195771" y="373684"/>
                </a:lnTo>
                <a:lnTo>
                  <a:pt x="0" y="0"/>
                </a:lnTo>
                <a:close/>
              </a:path>
            </a:pathLst>
          </a:custGeom>
          <a:solidFill>
            <a:srgbClr val="044B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553201" y="78231"/>
            <a:ext cx="539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Gilroy Bold" panose="00000800000000000000" pitchFamily="2" charset="-52"/>
              </a:rPr>
              <a:t>Мусульманская продукция </a:t>
            </a:r>
            <a:endParaRPr lang="ru-RU" sz="2400" dirty="0">
              <a:solidFill>
                <a:schemeClr val="bg1"/>
              </a:solidFill>
              <a:latin typeface="Gilroy Bold" panose="00000800000000000000" pitchFamily="2" charset="-52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1420475" y="6428719"/>
            <a:ext cx="628650" cy="369332"/>
            <a:chOff x="11420475" y="6428719"/>
            <a:chExt cx="628650" cy="36933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1522868" y="6448424"/>
              <a:ext cx="419100" cy="329923"/>
            </a:xfrm>
            <a:prstGeom prst="roundRect">
              <a:avLst/>
            </a:prstGeom>
            <a:solidFill>
              <a:srgbClr val="FF6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420475" y="6428719"/>
              <a:ext cx="628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Gilroy Medium" panose="00000600000000000000" pitchFamily="2" charset="-52"/>
                </a:rPr>
                <a:t>7</a:t>
              </a:r>
              <a:endParaRPr lang="ru-RU" dirty="0">
                <a:solidFill>
                  <a:schemeClr val="bg1"/>
                </a:solidFill>
                <a:latin typeface="Gilroy Medium" panose="00000600000000000000" pitchFamily="2" charset="-52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581" y="78231"/>
            <a:ext cx="1469263" cy="6218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91" y="930685"/>
            <a:ext cx="11260288" cy="12314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81" y="2253115"/>
            <a:ext cx="7145131" cy="44382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172" y="2229843"/>
            <a:ext cx="4389500" cy="4395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2"/>
          <p:cNvSpPr/>
          <p:nvPr/>
        </p:nvSpPr>
        <p:spPr>
          <a:xfrm>
            <a:off x="0" y="6616700"/>
            <a:ext cx="11176000" cy="241300"/>
          </a:xfrm>
          <a:custGeom>
            <a:avLst/>
            <a:gdLst>
              <a:gd name="connsiteX0" fmla="*/ 0 w 11176000"/>
              <a:gd name="connsiteY0" fmla="*/ 0 h 241300"/>
              <a:gd name="connsiteX1" fmla="*/ 11176000 w 11176000"/>
              <a:gd name="connsiteY1" fmla="*/ 0 h 241300"/>
              <a:gd name="connsiteX2" fmla="*/ 11176000 w 11176000"/>
              <a:gd name="connsiteY2" fmla="*/ 241300 h 241300"/>
              <a:gd name="connsiteX3" fmla="*/ 0 w 11176000"/>
              <a:gd name="connsiteY3" fmla="*/ 241300 h 241300"/>
              <a:gd name="connsiteX4" fmla="*/ 0 w 11176000"/>
              <a:gd name="connsiteY4" fmla="*/ 0 h 241300"/>
              <a:gd name="connsiteX0-1" fmla="*/ 0 w 11176000"/>
              <a:gd name="connsiteY0-2" fmla="*/ 0 h 241300"/>
              <a:gd name="connsiteX1-3" fmla="*/ 10845800 w 11176000"/>
              <a:gd name="connsiteY1-4" fmla="*/ 12700 h 241300"/>
              <a:gd name="connsiteX2-5" fmla="*/ 11176000 w 11176000"/>
              <a:gd name="connsiteY2-6" fmla="*/ 241300 h 241300"/>
              <a:gd name="connsiteX3-7" fmla="*/ 0 w 11176000"/>
              <a:gd name="connsiteY3-8" fmla="*/ 241300 h 241300"/>
              <a:gd name="connsiteX4-9" fmla="*/ 0 w 11176000"/>
              <a:gd name="connsiteY4-10" fmla="*/ 0 h 241300"/>
              <a:gd name="connsiteX0-11" fmla="*/ 0 w 11176000"/>
              <a:gd name="connsiteY0-12" fmla="*/ 0 h 241300"/>
              <a:gd name="connsiteX1-13" fmla="*/ 11010900 w 11176000"/>
              <a:gd name="connsiteY1-14" fmla="*/ 12700 h 241300"/>
              <a:gd name="connsiteX2-15" fmla="*/ 11176000 w 11176000"/>
              <a:gd name="connsiteY2-16" fmla="*/ 241300 h 241300"/>
              <a:gd name="connsiteX3-17" fmla="*/ 0 w 11176000"/>
              <a:gd name="connsiteY3-18" fmla="*/ 241300 h 241300"/>
              <a:gd name="connsiteX4-19" fmla="*/ 0 w 11176000"/>
              <a:gd name="connsiteY4-20" fmla="*/ 0 h 241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176000" h="241300">
                <a:moveTo>
                  <a:pt x="0" y="0"/>
                </a:moveTo>
                <a:lnTo>
                  <a:pt x="11010900" y="12700"/>
                </a:lnTo>
                <a:lnTo>
                  <a:pt x="11176000" y="241300"/>
                </a:lnTo>
                <a:lnTo>
                  <a:pt x="0" y="241300"/>
                </a:lnTo>
                <a:lnTo>
                  <a:pt x="0" y="0"/>
                </a:lnTo>
                <a:close/>
              </a:path>
            </a:pathLst>
          </a:custGeom>
          <a:solidFill>
            <a:srgbClr val="044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21"/>
          <p:cNvSpPr/>
          <p:nvPr/>
        </p:nvSpPr>
        <p:spPr>
          <a:xfrm>
            <a:off x="6126322" y="-12700"/>
            <a:ext cx="6065677" cy="852454"/>
          </a:xfrm>
          <a:custGeom>
            <a:avLst/>
            <a:gdLst>
              <a:gd name="connsiteX0" fmla="*/ 0 w 2805404"/>
              <a:gd name="connsiteY0" fmla="*/ 0 h 373224"/>
              <a:gd name="connsiteX1" fmla="*/ 2805404 w 2805404"/>
              <a:gd name="connsiteY1" fmla="*/ 0 h 373224"/>
              <a:gd name="connsiteX2" fmla="*/ 2805404 w 2805404"/>
              <a:gd name="connsiteY2" fmla="*/ 373224 h 373224"/>
              <a:gd name="connsiteX3" fmla="*/ 0 w 2805404"/>
              <a:gd name="connsiteY3" fmla="*/ 373224 h 373224"/>
              <a:gd name="connsiteX4" fmla="*/ 0 w 2805404"/>
              <a:gd name="connsiteY4" fmla="*/ 0 h 373224"/>
              <a:gd name="connsiteX0-1" fmla="*/ 0 w 2805404"/>
              <a:gd name="connsiteY0-2" fmla="*/ 0 h 373224"/>
              <a:gd name="connsiteX1-3" fmla="*/ 2805404 w 2805404"/>
              <a:gd name="connsiteY1-4" fmla="*/ 0 h 373224"/>
              <a:gd name="connsiteX2-5" fmla="*/ 2805404 w 2805404"/>
              <a:gd name="connsiteY2-6" fmla="*/ 373224 h 373224"/>
              <a:gd name="connsiteX3-7" fmla="*/ 223935 w 2805404"/>
              <a:gd name="connsiteY3-8" fmla="*/ 363893 h 373224"/>
              <a:gd name="connsiteX4-9" fmla="*/ 0 w 2805404"/>
              <a:gd name="connsiteY4-10" fmla="*/ 0 h 373224"/>
              <a:gd name="connsiteX0-11" fmla="*/ 0 w 2805404"/>
              <a:gd name="connsiteY0-12" fmla="*/ 0 h 373224"/>
              <a:gd name="connsiteX1-13" fmla="*/ 2805404 w 2805404"/>
              <a:gd name="connsiteY1-14" fmla="*/ 0 h 373224"/>
              <a:gd name="connsiteX2-15" fmla="*/ 2805404 w 2805404"/>
              <a:gd name="connsiteY2-16" fmla="*/ 373224 h 373224"/>
              <a:gd name="connsiteX3-17" fmla="*/ 491026 w 2805404"/>
              <a:gd name="connsiteY3-18" fmla="*/ 359746 h 373224"/>
              <a:gd name="connsiteX4-19" fmla="*/ 0 w 2805404"/>
              <a:gd name="connsiteY4-20" fmla="*/ 0 h 373224"/>
              <a:gd name="connsiteX0-21" fmla="*/ 0 w 2805404"/>
              <a:gd name="connsiteY0-22" fmla="*/ 0 h 373224"/>
              <a:gd name="connsiteX1-23" fmla="*/ 2805404 w 2805404"/>
              <a:gd name="connsiteY1-24" fmla="*/ 0 h 373224"/>
              <a:gd name="connsiteX2-25" fmla="*/ 2805404 w 2805404"/>
              <a:gd name="connsiteY2-26" fmla="*/ 373224 h 373224"/>
              <a:gd name="connsiteX3-27" fmla="*/ 494881 w 2805404"/>
              <a:gd name="connsiteY3-28" fmla="*/ 368040 h 373224"/>
              <a:gd name="connsiteX4-29" fmla="*/ 0 w 2805404"/>
              <a:gd name="connsiteY4-30" fmla="*/ 0 h 373224"/>
              <a:gd name="connsiteX0-31" fmla="*/ 0 w 2537779"/>
              <a:gd name="connsiteY0-32" fmla="*/ 0 h 373224"/>
              <a:gd name="connsiteX1-33" fmla="*/ 2537779 w 2537779"/>
              <a:gd name="connsiteY1-34" fmla="*/ 0 h 373224"/>
              <a:gd name="connsiteX2-35" fmla="*/ 2537779 w 2537779"/>
              <a:gd name="connsiteY2-36" fmla="*/ 373224 h 373224"/>
              <a:gd name="connsiteX3-37" fmla="*/ 227256 w 2537779"/>
              <a:gd name="connsiteY3-38" fmla="*/ 368040 h 373224"/>
              <a:gd name="connsiteX4-39" fmla="*/ 0 w 2537779"/>
              <a:gd name="connsiteY4-40" fmla="*/ 0 h 373224"/>
              <a:gd name="connsiteX0-41" fmla="*/ 0 w 2543027"/>
              <a:gd name="connsiteY0-42" fmla="*/ 0 h 378868"/>
              <a:gd name="connsiteX1-43" fmla="*/ 2543027 w 2543027"/>
              <a:gd name="connsiteY1-44" fmla="*/ 5644 h 378868"/>
              <a:gd name="connsiteX2-45" fmla="*/ 2543027 w 2543027"/>
              <a:gd name="connsiteY2-46" fmla="*/ 378868 h 378868"/>
              <a:gd name="connsiteX3-47" fmla="*/ 232504 w 2543027"/>
              <a:gd name="connsiteY3-48" fmla="*/ 373684 h 378868"/>
              <a:gd name="connsiteX4-49" fmla="*/ 0 w 2543027"/>
              <a:gd name="connsiteY4-50" fmla="*/ 0 h 378868"/>
              <a:gd name="connsiteX0-51" fmla="*/ 0 w 2506294"/>
              <a:gd name="connsiteY0-52" fmla="*/ 0 h 378868"/>
              <a:gd name="connsiteX1-53" fmla="*/ 2506294 w 2506294"/>
              <a:gd name="connsiteY1-54" fmla="*/ 5644 h 378868"/>
              <a:gd name="connsiteX2-55" fmla="*/ 2506294 w 2506294"/>
              <a:gd name="connsiteY2-56" fmla="*/ 378868 h 378868"/>
              <a:gd name="connsiteX3-57" fmla="*/ 195771 w 2506294"/>
              <a:gd name="connsiteY3-58" fmla="*/ 373684 h 378868"/>
              <a:gd name="connsiteX4-59" fmla="*/ 0 w 2506294"/>
              <a:gd name="connsiteY4-60" fmla="*/ 0 h 3788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06294" h="378868">
                <a:moveTo>
                  <a:pt x="0" y="0"/>
                </a:moveTo>
                <a:lnTo>
                  <a:pt x="2506294" y="5644"/>
                </a:lnTo>
                <a:lnTo>
                  <a:pt x="2506294" y="378868"/>
                </a:lnTo>
                <a:lnTo>
                  <a:pt x="195771" y="373684"/>
                </a:lnTo>
                <a:lnTo>
                  <a:pt x="0" y="0"/>
                </a:lnTo>
                <a:close/>
              </a:path>
            </a:pathLst>
          </a:custGeom>
          <a:solidFill>
            <a:srgbClr val="044B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553201" y="78231"/>
            <a:ext cx="5391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Gilroy Bold" panose="00000800000000000000" pitchFamily="2" charset="-52"/>
              </a:rPr>
              <a:t>преступления среди мигрантов </a:t>
            </a:r>
            <a:endParaRPr lang="ru-RU" sz="2400" dirty="0">
              <a:solidFill>
                <a:schemeClr val="bg1"/>
              </a:solidFill>
              <a:latin typeface="Gilroy Bold" panose="00000800000000000000" pitchFamily="2" charset="-52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1420475" y="6428719"/>
            <a:ext cx="628650" cy="368300"/>
            <a:chOff x="11420475" y="6428719"/>
            <a:chExt cx="628650" cy="36830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1522868" y="6448424"/>
              <a:ext cx="419100" cy="329923"/>
            </a:xfrm>
            <a:prstGeom prst="roundRect">
              <a:avLst/>
            </a:prstGeom>
            <a:solidFill>
              <a:srgbClr val="FF6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420475" y="6428719"/>
              <a:ext cx="62865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Gilroy Medium" panose="00000600000000000000" pitchFamily="2" charset="-52"/>
                </a:rPr>
                <a:t>8</a:t>
              </a:r>
              <a:endParaRPr lang="ru-RU" dirty="0">
                <a:solidFill>
                  <a:schemeClr val="bg1"/>
                </a:solidFill>
                <a:latin typeface="Gilroy Medium" panose="00000600000000000000" pitchFamily="2" charset="-52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581" y="78231"/>
            <a:ext cx="1469263" cy="62184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110" y="996950"/>
            <a:ext cx="8359775" cy="546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2"/>
          <p:cNvSpPr/>
          <p:nvPr/>
        </p:nvSpPr>
        <p:spPr>
          <a:xfrm>
            <a:off x="0" y="6616700"/>
            <a:ext cx="11176000" cy="241300"/>
          </a:xfrm>
          <a:custGeom>
            <a:avLst/>
            <a:gdLst>
              <a:gd name="connsiteX0" fmla="*/ 0 w 11176000"/>
              <a:gd name="connsiteY0" fmla="*/ 0 h 241300"/>
              <a:gd name="connsiteX1" fmla="*/ 11176000 w 11176000"/>
              <a:gd name="connsiteY1" fmla="*/ 0 h 241300"/>
              <a:gd name="connsiteX2" fmla="*/ 11176000 w 11176000"/>
              <a:gd name="connsiteY2" fmla="*/ 241300 h 241300"/>
              <a:gd name="connsiteX3" fmla="*/ 0 w 11176000"/>
              <a:gd name="connsiteY3" fmla="*/ 241300 h 241300"/>
              <a:gd name="connsiteX4" fmla="*/ 0 w 11176000"/>
              <a:gd name="connsiteY4" fmla="*/ 0 h 241300"/>
              <a:gd name="connsiteX0-1" fmla="*/ 0 w 11176000"/>
              <a:gd name="connsiteY0-2" fmla="*/ 0 h 241300"/>
              <a:gd name="connsiteX1-3" fmla="*/ 10845800 w 11176000"/>
              <a:gd name="connsiteY1-4" fmla="*/ 12700 h 241300"/>
              <a:gd name="connsiteX2-5" fmla="*/ 11176000 w 11176000"/>
              <a:gd name="connsiteY2-6" fmla="*/ 241300 h 241300"/>
              <a:gd name="connsiteX3-7" fmla="*/ 0 w 11176000"/>
              <a:gd name="connsiteY3-8" fmla="*/ 241300 h 241300"/>
              <a:gd name="connsiteX4-9" fmla="*/ 0 w 11176000"/>
              <a:gd name="connsiteY4-10" fmla="*/ 0 h 241300"/>
              <a:gd name="connsiteX0-11" fmla="*/ 0 w 11176000"/>
              <a:gd name="connsiteY0-12" fmla="*/ 0 h 241300"/>
              <a:gd name="connsiteX1-13" fmla="*/ 11010900 w 11176000"/>
              <a:gd name="connsiteY1-14" fmla="*/ 12700 h 241300"/>
              <a:gd name="connsiteX2-15" fmla="*/ 11176000 w 11176000"/>
              <a:gd name="connsiteY2-16" fmla="*/ 241300 h 241300"/>
              <a:gd name="connsiteX3-17" fmla="*/ 0 w 11176000"/>
              <a:gd name="connsiteY3-18" fmla="*/ 241300 h 241300"/>
              <a:gd name="connsiteX4-19" fmla="*/ 0 w 11176000"/>
              <a:gd name="connsiteY4-20" fmla="*/ 0 h 241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176000" h="241300">
                <a:moveTo>
                  <a:pt x="0" y="0"/>
                </a:moveTo>
                <a:lnTo>
                  <a:pt x="11010900" y="12700"/>
                </a:lnTo>
                <a:lnTo>
                  <a:pt x="11176000" y="241300"/>
                </a:lnTo>
                <a:lnTo>
                  <a:pt x="0" y="241300"/>
                </a:lnTo>
                <a:lnTo>
                  <a:pt x="0" y="0"/>
                </a:lnTo>
                <a:close/>
              </a:path>
            </a:pathLst>
          </a:custGeom>
          <a:solidFill>
            <a:srgbClr val="044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21"/>
          <p:cNvSpPr/>
          <p:nvPr/>
        </p:nvSpPr>
        <p:spPr>
          <a:xfrm>
            <a:off x="6126322" y="-12700"/>
            <a:ext cx="6065677" cy="852454"/>
          </a:xfrm>
          <a:custGeom>
            <a:avLst/>
            <a:gdLst>
              <a:gd name="connsiteX0" fmla="*/ 0 w 2805404"/>
              <a:gd name="connsiteY0" fmla="*/ 0 h 373224"/>
              <a:gd name="connsiteX1" fmla="*/ 2805404 w 2805404"/>
              <a:gd name="connsiteY1" fmla="*/ 0 h 373224"/>
              <a:gd name="connsiteX2" fmla="*/ 2805404 w 2805404"/>
              <a:gd name="connsiteY2" fmla="*/ 373224 h 373224"/>
              <a:gd name="connsiteX3" fmla="*/ 0 w 2805404"/>
              <a:gd name="connsiteY3" fmla="*/ 373224 h 373224"/>
              <a:gd name="connsiteX4" fmla="*/ 0 w 2805404"/>
              <a:gd name="connsiteY4" fmla="*/ 0 h 373224"/>
              <a:gd name="connsiteX0-1" fmla="*/ 0 w 2805404"/>
              <a:gd name="connsiteY0-2" fmla="*/ 0 h 373224"/>
              <a:gd name="connsiteX1-3" fmla="*/ 2805404 w 2805404"/>
              <a:gd name="connsiteY1-4" fmla="*/ 0 h 373224"/>
              <a:gd name="connsiteX2-5" fmla="*/ 2805404 w 2805404"/>
              <a:gd name="connsiteY2-6" fmla="*/ 373224 h 373224"/>
              <a:gd name="connsiteX3-7" fmla="*/ 223935 w 2805404"/>
              <a:gd name="connsiteY3-8" fmla="*/ 363893 h 373224"/>
              <a:gd name="connsiteX4-9" fmla="*/ 0 w 2805404"/>
              <a:gd name="connsiteY4-10" fmla="*/ 0 h 373224"/>
              <a:gd name="connsiteX0-11" fmla="*/ 0 w 2805404"/>
              <a:gd name="connsiteY0-12" fmla="*/ 0 h 373224"/>
              <a:gd name="connsiteX1-13" fmla="*/ 2805404 w 2805404"/>
              <a:gd name="connsiteY1-14" fmla="*/ 0 h 373224"/>
              <a:gd name="connsiteX2-15" fmla="*/ 2805404 w 2805404"/>
              <a:gd name="connsiteY2-16" fmla="*/ 373224 h 373224"/>
              <a:gd name="connsiteX3-17" fmla="*/ 491026 w 2805404"/>
              <a:gd name="connsiteY3-18" fmla="*/ 359746 h 373224"/>
              <a:gd name="connsiteX4-19" fmla="*/ 0 w 2805404"/>
              <a:gd name="connsiteY4-20" fmla="*/ 0 h 373224"/>
              <a:gd name="connsiteX0-21" fmla="*/ 0 w 2805404"/>
              <a:gd name="connsiteY0-22" fmla="*/ 0 h 373224"/>
              <a:gd name="connsiteX1-23" fmla="*/ 2805404 w 2805404"/>
              <a:gd name="connsiteY1-24" fmla="*/ 0 h 373224"/>
              <a:gd name="connsiteX2-25" fmla="*/ 2805404 w 2805404"/>
              <a:gd name="connsiteY2-26" fmla="*/ 373224 h 373224"/>
              <a:gd name="connsiteX3-27" fmla="*/ 494881 w 2805404"/>
              <a:gd name="connsiteY3-28" fmla="*/ 368040 h 373224"/>
              <a:gd name="connsiteX4-29" fmla="*/ 0 w 2805404"/>
              <a:gd name="connsiteY4-30" fmla="*/ 0 h 373224"/>
              <a:gd name="connsiteX0-31" fmla="*/ 0 w 2537779"/>
              <a:gd name="connsiteY0-32" fmla="*/ 0 h 373224"/>
              <a:gd name="connsiteX1-33" fmla="*/ 2537779 w 2537779"/>
              <a:gd name="connsiteY1-34" fmla="*/ 0 h 373224"/>
              <a:gd name="connsiteX2-35" fmla="*/ 2537779 w 2537779"/>
              <a:gd name="connsiteY2-36" fmla="*/ 373224 h 373224"/>
              <a:gd name="connsiteX3-37" fmla="*/ 227256 w 2537779"/>
              <a:gd name="connsiteY3-38" fmla="*/ 368040 h 373224"/>
              <a:gd name="connsiteX4-39" fmla="*/ 0 w 2537779"/>
              <a:gd name="connsiteY4-40" fmla="*/ 0 h 373224"/>
              <a:gd name="connsiteX0-41" fmla="*/ 0 w 2543027"/>
              <a:gd name="connsiteY0-42" fmla="*/ 0 h 378868"/>
              <a:gd name="connsiteX1-43" fmla="*/ 2543027 w 2543027"/>
              <a:gd name="connsiteY1-44" fmla="*/ 5644 h 378868"/>
              <a:gd name="connsiteX2-45" fmla="*/ 2543027 w 2543027"/>
              <a:gd name="connsiteY2-46" fmla="*/ 378868 h 378868"/>
              <a:gd name="connsiteX3-47" fmla="*/ 232504 w 2543027"/>
              <a:gd name="connsiteY3-48" fmla="*/ 373684 h 378868"/>
              <a:gd name="connsiteX4-49" fmla="*/ 0 w 2543027"/>
              <a:gd name="connsiteY4-50" fmla="*/ 0 h 378868"/>
              <a:gd name="connsiteX0-51" fmla="*/ 0 w 2506294"/>
              <a:gd name="connsiteY0-52" fmla="*/ 0 h 378868"/>
              <a:gd name="connsiteX1-53" fmla="*/ 2506294 w 2506294"/>
              <a:gd name="connsiteY1-54" fmla="*/ 5644 h 378868"/>
              <a:gd name="connsiteX2-55" fmla="*/ 2506294 w 2506294"/>
              <a:gd name="connsiteY2-56" fmla="*/ 378868 h 378868"/>
              <a:gd name="connsiteX3-57" fmla="*/ 195771 w 2506294"/>
              <a:gd name="connsiteY3-58" fmla="*/ 373684 h 378868"/>
              <a:gd name="connsiteX4-59" fmla="*/ 0 w 2506294"/>
              <a:gd name="connsiteY4-60" fmla="*/ 0 h 3788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06294" h="378868">
                <a:moveTo>
                  <a:pt x="0" y="0"/>
                </a:moveTo>
                <a:lnTo>
                  <a:pt x="2506294" y="5644"/>
                </a:lnTo>
                <a:lnTo>
                  <a:pt x="2506294" y="378868"/>
                </a:lnTo>
                <a:lnTo>
                  <a:pt x="195771" y="373684"/>
                </a:lnTo>
                <a:lnTo>
                  <a:pt x="0" y="0"/>
                </a:lnTo>
                <a:close/>
              </a:path>
            </a:pathLst>
          </a:custGeom>
          <a:solidFill>
            <a:srgbClr val="044B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553201" y="78231"/>
            <a:ext cx="5391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Gilroy Bold" panose="00000800000000000000" pitchFamily="2" charset="-52"/>
              </a:rPr>
              <a:t>преступления среди мигрантов </a:t>
            </a:r>
            <a:endParaRPr lang="ru-RU" sz="2400" dirty="0">
              <a:solidFill>
                <a:schemeClr val="bg1"/>
              </a:solidFill>
              <a:latin typeface="Gilroy Bold" panose="00000800000000000000" pitchFamily="2" charset="-52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1420475" y="6428719"/>
            <a:ext cx="628650" cy="368300"/>
            <a:chOff x="11420475" y="6428719"/>
            <a:chExt cx="628650" cy="36830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1522868" y="6448424"/>
              <a:ext cx="419100" cy="329923"/>
            </a:xfrm>
            <a:prstGeom prst="roundRect">
              <a:avLst/>
            </a:prstGeom>
            <a:solidFill>
              <a:srgbClr val="FF6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420475" y="6428719"/>
              <a:ext cx="62865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Gilroy Medium" panose="00000600000000000000" pitchFamily="2" charset="-52"/>
                </a:rPr>
                <a:t>9</a:t>
              </a:r>
              <a:endParaRPr lang="ru-RU" dirty="0">
                <a:solidFill>
                  <a:schemeClr val="bg1"/>
                </a:solidFill>
                <a:latin typeface="Gilroy Medium" panose="00000600000000000000" pitchFamily="2" charset="-52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81" y="78231"/>
            <a:ext cx="1469263" cy="621846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/>
        </p:nvGraphicFramePr>
        <p:xfrm>
          <a:off x="689610" y="852805"/>
          <a:ext cx="10609580" cy="5467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4680</Words>
  <Application>WPS Presentation</Application>
  <PresentationFormat>Широкоэкранный</PresentationFormat>
  <Paragraphs>97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SimSun</vt:lpstr>
      <vt:lpstr>Wingdings</vt:lpstr>
      <vt:lpstr>Gilroy Medium</vt:lpstr>
      <vt:lpstr>Segoe Print</vt:lpstr>
      <vt:lpstr>Times New Roman</vt:lpstr>
      <vt:lpstr>Gilroy Bold</vt:lpstr>
      <vt:lpstr>Calibri</vt:lpstr>
      <vt:lpstr>Microsoft YaHei</vt:lpstr>
      <vt:lpstr>Arial Unicode MS</vt:lpstr>
      <vt:lpstr>Calibri Light</vt:lpstr>
      <vt:lpstr>Palatino Linotype</vt:lpstr>
      <vt:lpstr>Trebuchet MS</vt:lpstr>
      <vt:lpstr>Тема Office</vt:lpstr>
      <vt:lpstr>Исламизация – как инструмент разжигания вражды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Статистика преступлений совершенные   иностранными гражданами за  2023 год в России</vt:lpstr>
      <vt:lpstr>По каким статьям чаще всего судили иностранных граждан  в России за 2023 год</vt:lpstr>
      <vt:lpstr>PowerPoint 演示文稿</vt:lpstr>
      <vt:lpstr>Фонд «Открытое общество» (Фонд Сороса)  (Open Society Foundations, OSF)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внедрения 1С.АСРК и полный переход на электронные журналы в Энергетическом отделении АУ «Сургутский политехнический колледж»</dc:title>
  <dc:creator>Николай Александрович Юнев</dc:creator>
  <cp:lastModifiedBy>Андрей СПК</cp:lastModifiedBy>
  <cp:revision>279</cp:revision>
  <dcterms:created xsi:type="dcterms:W3CDTF">2021-03-12T10:02:00Z</dcterms:created>
  <dcterms:modified xsi:type="dcterms:W3CDTF">2024-10-22T09:00:46Z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C60DADA575374A4C8173834B1760F535_13</vt:lpwstr>
  </property>
  <property fmtid="{D5CDD505-2E9C-101B-9397-08002B2CF9AE}" pid="3" name="KSOProductBuildVer">
    <vt:lpwstr>1049-12.2.0.18283</vt:lpwstr>
  </property>
</Properties>
</file>